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0" r:id="rId1"/>
  </p:sldMasterIdLst>
  <p:sldIdLst>
    <p:sldId id="256" r:id="rId2"/>
    <p:sldId id="269" r:id="rId3"/>
    <p:sldId id="258" r:id="rId4"/>
    <p:sldId id="260" r:id="rId5"/>
    <p:sldId id="261" r:id="rId6"/>
    <p:sldId id="268" r:id="rId7"/>
    <p:sldId id="267" r:id="rId8"/>
    <p:sldId id="266" r:id="rId9"/>
    <p:sldId id="265" r:id="rId10"/>
    <p:sldId id="264" r:id="rId11"/>
    <p:sldId id="263" r:id="rId12"/>
    <p:sldId id="262"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Hero%20Vired%20-%20Data%20Science%20and%20Business%20Analytics%20Course\Graded%20Project\MS%20Excel%20Graded%20Project\Call_Center_data_Clean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Hero%20Vired%20-%20Data%20Science%20and%20Business%20Analytics%20Course\Graded%20Project\MS%20Excel%20Graded%20Project\Call_Center_data_Cleaned.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BD3-4CED-8AEC-89BB49876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BD3-4CED-8AEC-89BB49876EF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BD3-4CED-8AEC-89BB49876EF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BD3-4CED-8AEC-89BB49876EF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BD3-4CED-8AEC-89BB49876EF5}"/>
              </c:ext>
            </c:extLst>
          </c:dPt>
          <c:dLbls>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Negative</c:v>
                </c:pt>
                <c:pt idx="1">
                  <c:v>Neutral</c:v>
                </c:pt>
                <c:pt idx="2">
                  <c:v>Positive</c:v>
                </c:pt>
                <c:pt idx="3">
                  <c:v>Very Negative</c:v>
                </c:pt>
                <c:pt idx="4">
                  <c:v>Very Positive</c:v>
                </c:pt>
              </c:strCache>
            </c:strRef>
          </c:cat>
          <c:val>
            <c:numRef>
              <c:f>Sheet1!$B$2:$B$6</c:f>
              <c:numCache>
                <c:formatCode>General</c:formatCode>
                <c:ptCount val="5"/>
                <c:pt idx="0">
                  <c:v>11063</c:v>
                </c:pt>
                <c:pt idx="1">
                  <c:v>8754</c:v>
                </c:pt>
                <c:pt idx="2">
                  <c:v>3928</c:v>
                </c:pt>
                <c:pt idx="3">
                  <c:v>6026</c:v>
                </c:pt>
                <c:pt idx="4">
                  <c:v>3170</c:v>
                </c:pt>
              </c:numCache>
            </c:numRef>
          </c:val>
          <c:extLst>
            <c:ext xmlns:c16="http://schemas.microsoft.com/office/drawing/2014/chart" uri="{C3380CC4-5D6E-409C-BE32-E72D297353CC}">
              <c16:uniqueId val="{00000000-A1E4-492F-9311-2A77CF2570CE}"/>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77323306320045104"/>
          <c:y val="0.15479760532924428"/>
          <c:w val="0.22032548988955761"/>
          <c:h val="0.5130678448048056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[Call_Center_data_Cleaned.xlsx]Customer Segmentation!PivotTable4</c:name>
    <c:fmtId val="11"/>
  </c:pivotSource>
  <c:chart>
    <c:autoTitleDeleted val="1"/>
    <c:pivotFmts>
      <c:pivotFmt>
        <c:idx val="0"/>
      </c:pivotFmt>
      <c:pivotFmt>
        <c:idx val="1"/>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pivotFmt>
      <c:pivotFmt>
        <c:idx val="2"/>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'Customer Segmentation'!$B$3</c:f>
              <c:strCache>
                <c:ptCount val="1"/>
                <c:pt idx="0">
                  <c:v>Total</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multiLvlStrRef>
              <c:f>'Customer Segmentation'!$A$4:$A$28</c:f>
              <c:multiLvlStrCache>
                <c:ptCount val="20"/>
                <c:lvl>
                  <c:pt idx="0">
                    <c:v>Negative</c:v>
                  </c:pt>
                  <c:pt idx="1">
                    <c:v>Neutral</c:v>
                  </c:pt>
                  <c:pt idx="2">
                    <c:v>Positive</c:v>
                  </c:pt>
                  <c:pt idx="3">
                    <c:v>Very Negative</c:v>
                  </c:pt>
                  <c:pt idx="4">
                    <c:v>Very Positive</c:v>
                  </c:pt>
                  <c:pt idx="5">
                    <c:v>Negative</c:v>
                  </c:pt>
                  <c:pt idx="6">
                    <c:v>Neutral</c:v>
                  </c:pt>
                  <c:pt idx="7">
                    <c:v>Positive</c:v>
                  </c:pt>
                  <c:pt idx="8">
                    <c:v>Very Negative</c:v>
                  </c:pt>
                  <c:pt idx="9">
                    <c:v>Very Positive</c:v>
                  </c:pt>
                  <c:pt idx="10">
                    <c:v>Negative</c:v>
                  </c:pt>
                  <c:pt idx="11">
                    <c:v>Neutral</c:v>
                  </c:pt>
                  <c:pt idx="12">
                    <c:v>Positive</c:v>
                  </c:pt>
                  <c:pt idx="13">
                    <c:v>Very Negative</c:v>
                  </c:pt>
                  <c:pt idx="14">
                    <c:v>Very Positive</c:v>
                  </c:pt>
                  <c:pt idx="15">
                    <c:v>Negative</c:v>
                  </c:pt>
                  <c:pt idx="16">
                    <c:v>Neutral</c:v>
                  </c:pt>
                  <c:pt idx="17">
                    <c:v>Positive</c:v>
                  </c:pt>
                  <c:pt idx="18">
                    <c:v>Very Negative</c:v>
                  </c:pt>
                  <c:pt idx="19">
                    <c:v>Very Positive</c:v>
                  </c:pt>
                </c:lvl>
                <c:lvl>
                  <c:pt idx="0">
                    <c:v>Call-Center</c:v>
                  </c:pt>
                  <c:pt idx="5">
                    <c:v>Chatbot</c:v>
                  </c:pt>
                  <c:pt idx="10">
                    <c:v>Email</c:v>
                  </c:pt>
                  <c:pt idx="15">
                    <c:v>Web</c:v>
                  </c:pt>
                </c:lvl>
              </c:multiLvlStrCache>
            </c:multiLvlStrRef>
          </c:cat>
          <c:val>
            <c:numRef>
              <c:f>'Customer Segmentation'!$B$4:$B$28</c:f>
              <c:numCache>
                <c:formatCode>General</c:formatCode>
                <c:ptCount val="20"/>
                <c:pt idx="0">
                  <c:v>3570</c:v>
                </c:pt>
                <c:pt idx="1">
                  <c:v>2785</c:v>
                </c:pt>
                <c:pt idx="2">
                  <c:v>1245</c:v>
                </c:pt>
                <c:pt idx="3">
                  <c:v>1983</c:v>
                </c:pt>
                <c:pt idx="4">
                  <c:v>1056</c:v>
                </c:pt>
                <c:pt idx="5">
                  <c:v>2737</c:v>
                </c:pt>
                <c:pt idx="6">
                  <c:v>2201</c:v>
                </c:pt>
                <c:pt idx="7">
                  <c:v>983</c:v>
                </c:pt>
                <c:pt idx="8">
                  <c:v>1526</c:v>
                </c:pt>
                <c:pt idx="9">
                  <c:v>809</c:v>
                </c:pt>
                <c:pt idx="10">
                  <c:v>2565</c:v>
                </c:pt>
                <c:pt idx="11">
                  <c:v>1995</c:v>
                </c:pt>
                <c:pt idx="12">
                  <c:v>863</c:v>
                </c:pt>
                <c:pt idx="13">
                  <c:v>1344</c:v>
                </c:pt>
                <c:pt idx="14">
                  <c:v>703</c:v>
                </c:pt>
                <c:pt idx="15">
                  <c:v>2191</c:v>
                </c:pt>
                <c:pt idx="16">
                  <c:v>1773</c:v>
                </c:pt>
                <c:pt idx="17">
                  <c:v>837</c:v>
                </c:pt>
                <c:pt idx="18">
                  <c:v>1173</c:v>
                </c:pt>
                <c:pt idx="19">
                  <c:v>602</c:v>
                </c:pt>
              </c:numCache>
            </c:numRef>
          </c:val>
          <c:extLst>
            <c:ext xmlns:c16="http://schemas.microsoft.com/office/drawing/2014/chart" uri="{C3380CC4-5D6E-409C-BE32-E72D297353CC}">
              <c16:uniqueId val="{00000000-CEB1-4A94-92AD-5DCEBF26E1DD}"/>
            </c:ext>
          </c:extLst>
        </c:ser>
        <c:dLbls>
          <c:showLegendKey val="0"/>
          <c:showVal val="1"/>
          <c:showCatName val="0"/>
          <c:showSerName val="0"/>
          <c:showPercent val="0"/>
          <c:showBubbleSize val="0"/>
        </c:dLbls>
        <c:gapWidth val="65"/>
        <c:shape val="box"/>
        <c:axId val="363500784"/>
        <c:axId val="363486224"/>
        <c:axId val="0"/>
      </c:bar3DChart>
      <c:catAx>
        <c:axId val="363500784"/>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r>
                  <a:rPr lang="en-IN" sz="1100"/>
                  <a:t>Channel</a:t>
                </a:r>
              </a:p>
            </c:rich>
          </c:tx>
          <c:layout>
            <c:manualLayout>
              <c:xMode val="edge"/>
              <c:yMode val="edge"/>
              <c:x val="0.44054297900262468"/>
              <c:y val="0.88971147802137174"/>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363486224"/>
        <c:crosses val="autoZero"/>
        <c:auto val="1"/>
        <c:lblAlgn val="ctr"/>
        <c:lblOffset val="100"/>
        <c:noMultiLvlLbl val="0"/>
      </c:catAx>
      <c:valAx>
        <c:axId val="36348622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r>
                  <a:rPr lang="en-IN" sz="1100"/>
                  <a:t>Count</a:t>
                </a:r>
                <a:r>
                  <a:rPr lang="en-IN" sz="1100" baseline="0"/>
                  <a:t> of IDs</a:t>
                </a:r>
                <a:endParaRPr lang="en-IN" sz="1100"/>
              </a:p>
            </c:rich>
          </c:tx>
          <c:layout>
            <c:manualLayout>
              <c:xMode val="edge"/>
              <c:yMode val="edge"/>
              <c:x val="1.7677454840203794E-2"/>
              <c:y val="0.18518038415387175"/>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363500784"/>
        <c:crosses val="autoZero"/>
        <c:crossBetween val="between"/>
      </c:valAx>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[Call_Center_data_Cleaned.xlsx]Trends and Patt. Identification!PivotTable1</c:name>
    <c:fmtId val="5"/>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s>
    <c:plotArea>
      <c:layout/>
      <c:barChart>
        <c:barDir val="bar"/>
        <c:grouping val="clustered"/>
        <c:varyColors val="0"/>
        <c:ser>
          <c:idx val="0"/>
          <c:order val="0"/>
          <c:tx>
            <c:strRef>
              <c:f>'Trends and Patt. Identification'!$B$3:$B$4</c:f>
              <c:strCache>
                <c:ptCount val="1"/>
                <c:pt idx="0">
                  <c:v>Call-Center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'Trends and Patt. Identification'!$A$5:$A$8</c:f>
              <c:strCache>
                <c:ptCount val="3"/>
                <c:pt idx="0">
                  <c:v>Billing Question</c:v>
                </c:pt>
                <c:pt idx="1">
                  <c:v>Payments</c:v>
                </c:pt>
                <c:pt idx="2">
                  <c:v>Service Outage</c:v>
                </c:pt>
              </c:strCache>
            </c:strRef>
          </c:cat>
          <c:val>
            <c:numRef>
              <c:f>'Trends and Patt. Identification'!$B$5:$B$8</c:f>
              <c:numCache>
                <c:formatCode>General</c:formatCode>
                <c:ptCount val="3"/>
                <c:pt idx="0">
                  <c:v>5890</c:v>
                </c:pt>
                <c:pt idx="1">
                  <c:v>4749</c:v>
                </c:pt>
              </c:numCache>
            </c:numRef>
          </c:val>
          <c:extLst>
            <c:ext xmlns:c16="http://schemas.microsoft.com/office/drawing/2014/chart" uri="{C3380CC4-5D6E-409C-BE32-E72D297353CC}">
              <c16:uniqueId val="{00000000-3512-4640-8C1B-BF432EBD1839}"/>
            </c:ext>
          </c:extLst>
        </c:ser>
        <c:ser>
          <c:idx val="1"/>
          <c:order val="1"/>
          <c:tx>
            <c:strRef>
              <c:f>'Trends and Patt. Identification'!$C$3:$C$4</c:f>
              <c:strCache>
                <c:ptCount val="1"/>
                <c:pt idx="0">
                  <c:v>Chatbot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'Trends and Patt. Identification'!$A$5:$A$8</c:f>
              <c:strCache>
                <c:ptCount val="3"/>
                <c:pt idx="0">
                  <c:v>Billing Question</c:v>
                </c:pt>
                <c:pt idx="1">
                  <c:v>Payments</c:v>
                </c:pt>
                <c:pt idx="2">
                  <c:v>Service Outage</c:v>
                </c:pt>
              </c:strCache>
            </c:strRef>
          </c:cat>
          <c:val>
            <c:numRef>
              <c:f>'Trends and Patt. Identification'!$C$5:$C$8</c:f>
              <c:numCache>
                <c:formatCode>General</c:formatCode>
                <c:ptCount val="3"/>
                <c:pt idx="0">
                  <c:v>5901</c:v>
                </c:pt>
                <c:pt idx="2">
                  <c:v>2355</c:v>
                </c:pt>
              </c:numCache>
            </c:numRef>
          </c:val>
          <c:extLst>
            <c:ext xmlns:c16="http://schemas.microsoft.com/office/drawing/2014/chart" uri="{C3380CC4-5D6E-409C-BE32-E72D297353CC}">
              <c16:uniqueId val="{00000001-3512-4640-8C1B-BF432EBD1839}"/>
            </c:ext>
          </c:extLst>
        </c:ser>
        <c:ser>
          <c:idx val="2"/>
          <c:order val="2"/>
          <c:tx>
            <c:strRef>
              <c:f>'Trends and Patt. Identification'!$D$3:$D$4</c:f>
              <c:strCache>
                <c:ptCount val="1"/>
                <c:pt idx="0">
                  <c:v>Email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'Trends and Patt. Identification'!$A$5:$A$8</c:f>
              <c:strCache>
                <c:ptCount val="3"/>
                <c:pt idx="0">
                  <c:v>Billing Question</c:v>
                </c:pt>
                <c:pt idx="1">
                  <c:v>Payments</c:v>
                </c:pt>
                <c:pt idx="2">
                  <c:v>Service Outage</c:v>
                </c:pt>
              </c:strCache>
            </c:strRef>
          </c:cat>
          <c:val>
            <c:numRef>
              <c:f>'Trends and Patt. Identification'!$D$5:$D$8</c:f>
              <c:numCache>
                <c:formatCode>General</c:formatCode>
                <c:ptCount val="3"/>
                <c:pt idx="0">
                  <c:v>5901</c:v>
                </c:pt>
                <c:pt idx="2">
                  <c:v>1569</c:v>
                </c:pt>
              </c:numCache>
            </c:numRef>
          </c:val>
          <c:extLst>
            <c:ext xmlns:c16="http://schemas.microsoft.com/office/drawing/2014/chart" uri="{C3380CC4-5D6E-409C-BE32-E72D297353CC}">
              <c16:uniqueId val="{00000002-3512-4640-8C1B-BF432EBD1839}"/>
            </c:ext>
          </c:extLst>
        </c:ser>
        <c:ser>
          <c:idx val="3"/>
          <c:order val="3"/>
          <c:tx>
            <c:strRef>
              <c:f>'Trends and Patt. Identification'!$E$3:$E$4</c:f>
              <c:strCache>
                <c:ptCount val="1"/>
                <c:pt idx="0">
                  <c:v>Web</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'Trends and Patt. Identification'!$A$5:$A$8</c:f>
              <c:strCache>
                <c:ptCount val="3"/>
                <c:pt idx="0">
                  <c:v>Billing Question</c:v>
                </c:pt>
                <c:pt idx="1">
                  <c:v>Payments</c:v>
                </c:pt>
                <c:pt idx="2">
                  <c:v>Service Outage</c:v>
                </c:pt>
              </c:strCache>
            </c:strRef>
          </c:cat>
          <c:val>
            <c:numRef>
              <c:f>'Trends and Patt. Identification'!$E$5:$E$8</c:f>
              <c:numCache>
                <c:formatCode>General</c:formatCode>
                <c:ptCount val="3"/>
                <c:pt idx="0">
                  <c:v>5770</c:v>
                </c:pt>
                <c:pt idx="2">
                  <c:v>806</c:v>
                </c:pt>
              </c:numCache>
            </c:numRef>
          </c:val>
          <c:extLst>
            <c:ext xmlns:c16="http://schemas.microsoft.com/office/drawing/2014/chart" uri="{C3380CC4-5D6E-409C-BE32-E72D297353CC}">
              <c16:uniqueId val="{00000003-3512-4640-8C1B-BF432EBD1839}"/>
            </c:ext>
          </c:extLst>
        </c:ser>
        <c:dLbls>
          <c:dLblPos val="outEnd"/>
          <c:showLegendKey val="0"/>
          <c:showVal val="1"/>
          <c:showCatName val="0"/>
          <c:showSerName val="0"/>
          <c:showPercent val="0"/>
          <c:showBubbleSize val="0"/>
        </c:dLbls>
        <c:gapWidth val="115"/>
        <c:overlap val="-20"/>
        <c:axId val="1926580895"/>
        <c:axId val="1926573823"/>
      </c:barChart>
      <c:catAx>
        <c:axId val="1926580895"/>
        <c:scaling>
          <c:orientation val="minMax"/>
        </c:scaling>
        <c:delete val="0"/>
        <c:axPos val="l"/>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a:t>Reason</a:t>
                </a:r>
              </a:p>
            </c:rich>
          </c:tx>
          <c:layout>
            <c:manualLayout>
              <c:xMode val="edge"/>
              <c:yMode val="edge"/>
              <c:x val="6.2048314392270869E-2"/>
              <c:y val="0.40331730715817304"/>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26573823"/>
        <c:crosses val="autoZero"/>
        <c:auto val="1"/>
        <c:lblAlgn val="ctr"/>
        <c:lblOffset val="100"/>
        <c:noMultiLvlLbl val="0"/>
      </c:catAx>
      <c:valAx>
        <c:axId val="1926573823"/>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a:t>Count of IDs</a:t>
                </a:r>
              </a:p>
            </c:rich>
          </c:tx>
          <c:layout>
            <c:manualLayout>
              <c:xMode val="edge"/>
              <c:yMode val="edge"/>
              <c:x val="0.5138812623750979"/>
              <c:y val="0.93397252640476136"/>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26580895"/>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B7B729D-681A-4DA0-9C72-5BA0008F8294}" type="datetimeFigureOut">
              <a:rPr lang="en-IN" smtClean="0"/>
              <a:t>17-11-2023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DAE4EC-7EF2-426D-85FD-D5BE456A7FFC}" type="slidenum">
              <a:rPr lang="en-IN" smtClean="0"/>
              <a:t>‹#›</a:t>
            </a:fld>
            <a:endParaRPr lang="en-IN"/>
          </a:p>
        </p:txBody>
      </p:sp>
    </p:spTree>
    <p:extLst>
      <p:ext uri="{BB962C8B-B14F-4D97-AF65-F5344CB8AC3E}">
        <p14:creationId xmlns:p14="http://schemas.microsoft.com/office/powerpoint/2010/main" val="59752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B7B729D-681A-4DA0-9C72-5BA0008F8294}" type="datetimeFigureOut">
              <a:rPr lang="en-IN" smtClean="0"/>
              <a:t>17-11-2023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DAE4EC-7EF2-426D-85FD-D5BE456A7FFC}" type="slidenum">
              <a:rPr lang="en-IN" smtClean="0"/>
              <a:t>‹#›</a:t>
            </a:fld>
            <a:endParaRPr lang="en-IN"/>
          </a:p>
        </p:txBody>
      </p:sp>
    </p:spTree>
    <p:extLst>
      <p:ext uri="{BB962C8B-B14F-4D97-AF65-F5344CB8AC3E}">
        <p14:creationId xmlns:p14="http://schemas.microsoft.com/office/powerpoint/2010/main" val="352999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B7B729D-681A-4DA0-9C72-5BA0008F8294}" type="datetimeFigureOut">
              <a:rPr lang="en-IN" smtClean="0"/>
              <a:t>17-11-2023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DAE4EC-7EF2-426D-85FD-D5BE456A7FFC}" type="slidenum">
              <a:rPr lang="en-IN" smtClean="0"/>
              <a:t>‹#›</a:t>
            </a:fld>
            <a:endParaRPr lang="en-IN"/>
          </a:p>
        </p:txBody>
      </p:sp>
    </p:spTree>
    <p:extLst>
      <p:ext uri="{BB962C8B-B14F-4D97-AF65-F5344CB8AC3E}">
        <p14:creationId xmlns:p14="http://schemas.microsoft.com/office/powerpoint/2010/main" val="1223048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B7B729D-681A-4DA0-9C72-5BA0008F8294}" type="datetimeFigureOut">
              <a:rPr lang="en-IN" smtClean="0"/>
              <a:t>17-11-2023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DAE4EC-7EF2-426D-85FD-D5BE456A7FFC}" type="slidenum">
              <a:rPr lang="en-IN" smtClean="0"/>
              <a:t>‹#›</a:t>
            </a:fld>
            <a:endParaRPr lang="en-IN"/>
          </a:p>
        </p:txBody>
      </p:sp>
    </p:spTree>
    <p:extLst>
      <p:ext uri="{BB962C8B-B14F-4D97-AF65-F5344CB8AC3E}">
        <p14:creationId xmlns:p14="http://schemas.microsoft.com/office/powerpoint/2010/main" val="2607927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B7B729D-681A-4DA0-9C72-5BA0008F8294}" type="datetimeFigureOut">
              <a:rPr lang="en-IN" smtClean="0"/>
              <a:t>17-11-2023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DAE4EC-7EF2-426D-85FD-D5BE456A7FFC}" type="slidenum">
              <a:rPr lang="en-IN" smtClean="0"/>
              <a:t>‹#›</a:t>
            </a:fld>
            <a:endParaRPr lang="en-IN"/>
          </a:p>
        </p:txBody>
      </p:sp>
    </p:spTree>
    <p:extLst>
      <p:ext uri="{BB962C8B-B14F-4D97-AF65-F5344CB8AC3E}">
        <p14:creationId xmlns:p14="http://schemas.microsoft.com/office/powerpoint/2010/main" val="527239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B7B729D-681A-4DA0-9C72-5BA0008F8294}" type="datetimeFigureOut">
              <a:rPr lang="en-IN" smtClean="0"/>
              <a:t>17-11-2023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DAE4EC-7EF2-426D-85FD-D5BE456A7FFC}" type="slidenum">
              <a:rPr lang="en-IN" smtClean="0"/>
              <a:t>‹#›</a:t>
            </a:fld>
            <a:endParaRPr lang="en-IN"/>
          </a:p>
        </p:txBody>
      </p:sp>
    </p:spTree>
    <p:extLst>
      <p:ext uri="{BB962C8B-B14F-4D97-AF65-F5344CB8AC3E}">
        <p14:creationId xmlns:p14="http://schemas.microsoft.com/office/powerpoint/2010/main" val="4139070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B7B729D-681A-4DA0-9C72-5BA0008F8294}" type="datetimeFigureOut">
              <a:rPr lang="en-IN" smtClean="0"/>
              <a:t>17-11-2023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DDAE4EC-7EF2-426D-85FD-D5BE456A7FFC}" type="slidenum">
              <a:rPr lang="en-IN" smtClean="0"/>
              <a:t>‹#›</a:t>
            </a:fld>
            <a:endParaRPr lang="en-IN"/>
          </a:p>
        </p:txBody>
      </p:sp>
    </p:spTree>
    <p:extLst>
      <p:ext uri="{BB962C8B-B14F-4D97-AF65-F5344CB8AC3E}">
        <p14:creationId xmlns:p14="http://schemas.microsoft.com/office/powerpoint/2010/main" val="421257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B7B729D-681A-4DA0-9C72-5BA0008F8294}" type="datetimeFigureOut">
              <a:rPr lang="en-IN" smtClean="0"/>
              <a:t>17-11-2023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DAE4EC-7EF2-426D-85FD-D5BE456A7FFC}" type="slidenum">
              <a:rPr lang="en-IN" smtClean="0"/>
              <a:t>‹#›</a:t>
            </a:fld>
            <a:endParaRPr lang="en-IN"/>
          </a:p>
        </p:txBody>
      </p:sp>
    </p:spTree>
    <p:extLst>
      <p:ext uri="{BB962C8B-B14F-4D97-AF65-F5344CB8AC3E}">
        <p14:creationId xmlns:p14="http://schemas.microsoft.com/office/powerpoint/2010/main" val="746188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7B729D-681A-4DA0-9C72-5BA0008F8294}" type="datetimeFigureOut">
              <a:rPr lang="en-IN" smtClean="0"/>
              <a:t>17-11-2023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DDAE4EC-7EF2-426D-85FD-D5BE456A7FFC}" type="slidenum">
              <a:rPr lang="en-IN" smtClean="0"/>
              <a:t>‹#›</a:t>
            </a:fld>
            <a:endParaRPr lang="en-IN"/>
          </a:p>
        </p:txBody>
      </p:sp>
    </p:spTree>
    <p:extLst>
      <p:ext uri="{BB962C8B-B14F-4D97-AF65-F5344CB8AC3E}">
        <p14:creationId xmlns:p14="http://schemas.microsoft.com/office/powerpoint/2010/main" val="265559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7B729D-681A-4DA0-9C72-5BA0008F8294}" type="datetimeFigureOut">
              <a:rPr lang="en-IN" smtClean="0"/>
              <a:t>17-11-2023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DAE4EC-7EF2-426D-85FD-D5BE456A7FFC}" type="slidenum">
              <a:rPr lang="en-IN" smtClean="0"/>
              <a:t>‹#›</a:t>
            </a:fld>
            <a:endParaRPr lang="en-IN"/>
          </a:p>
        </p:txBody>
      </p:sp>
    </p:spTree>
    <p:extLst>
      <p:ext uri="{BB962C8B-B14F-4D97-AF65-F5344CB8AC3E}">
        <p14:creationId xmlns:p14="http://schemas.microsoft.com/office/powerpoint/2010/main" val="65500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7B729D-681A-4DA0-9C72-5BA0008F8294}" type="datetimeFigureOut">
              <a:rPr lang="en-IN" smtClean="0"/>
              <a:t>17-11-2023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DAE4EC-7EF2-426D-85FD-D5BE456A7FFC}" type="slidenum">
              <a:rPr lang="en-IN" smtClean="0"/>
              <a:t>‹#›</a:t>
            </a:fld>
            <a:endParaRPr lang="en-IN"/>
          </a:p>
        </p:txBody>
      </p:sp>
    </p:spTree>
    <p:extLst>
      <p:ext uri="{BB962C8B-B14F-4D97-AF65-F5344CB8AC3E}">
        <p14:creationId xmlns:p14="http://schemas.microsoft.com/office/powerpoint/2010/main" val="1961976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7B729D-681A-4DA0-9C72-5BA0008F8294}" type="datetimeFigureOut">
              <a:rPr lang="en-IN" smtClean="0"/>
              <a:t>17-11-2023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AE4EC-7EF2-426D-85FD-D5BE456A7FFC}" type="slidenum">
              <a:rPr lang="en-IN" smtClean="0"/>
              <a:t>‹#›</a:t>
            </a:fld>
            <a:endParaRPr lang="en-IN"/>
          </a:p>
        </p:txBody>
      </p:sp>
    </p:spTree>
    <p:extLst>
      <p:ext uri="{BB962C8B-B14F-4D97-AF65-F5344CB8AC3E}">
        <p14:creationId xmlns:p14="http://schemas.microsoft.com/office/powerpoint/2010/main" val="4038889484"/>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herodshishir@gmail.com"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55"/>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5" name="TextBox 4"/>
          <p:cNvSpPr txBox="1"/>
          <p:nvPr/>
        </p:nvSpPr>
        <p:spPr>
          <a:xfrm>
            <a:off x="793630" y="2488743"/>
            <a:ext cx="5420739" cy="3785652"/>
          </a:xfrm>
          <a:prstGeom prst="rect">
            <a:avLst/>
          </a:prstGeom>
          <a:noFill/>
          <a:effectLst>
            <a:outerShdw blurRad="50800" dist="38100" dir="5400000" algn="t" rotWithShape="0">
              <a:prstClr val="black">
                <a:alpha val="40000"/>
              </a:prstClr>
            </a:outerShdw>
            <a:reflection blurRad="6350" stA="50000" endA="300" endPos="90000" dist="50800" dir="5400000" sy="-100000" algn="bl" rotWithShape="0"/>
          </a:effectLst>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Name – </a:t>
            </a:r>
            <a:r>
              <a:rPr lang="en-IN" sz="2400" dirty="0" err="1" smtClean="0">
                <a:latin typeface="Times New Roman" panose="02020603050405020304" pitchFamily="18" charset="0"/>
                <a:cs typeface="Times New Roman" panose="02020603050405020304" pitchFamily="18" charset="0"/>
              </a:rPr>
              <a:t>Shishir</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kherod</a:t>
            </a:r>
            <a:endParaRPr lang="en-IN" sz="2400" dirty="0" smtClean="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r>
              <a:rPr lang="en-IN" sz="2400" b="1" dirty="0" smtClean="0">
                <a:latin typeface="Times New Roman" panose="02020603050405020304" pitchFamily="18" charset="0"/>
                <a:cs typeface="Times New Roman" panose="02020603050405020304" pitchFamily="18" charset="0"/>
              </a:rPr>
              <a:t>Batch – </a:t>
            </a:r>
            <a:r>
              <a:rPr lang="en-IN" sz="2400" dirty="0" smtClean="0">
                <a:latin typeface="Times New Roman" panose="02020603050405020304" pitchFamily="18" charset="0"/>
                <a:cs typeface="Times New Roman" panose="02020603050405020304" pitchFamily="18" charset="0"/>
              </a:rPr>
              <a:t>ABADS-B11</a:t>
            </a:r>
          </a:p>
          <a:p>
            <a:endParaRPr lang="en-IN" sz="2400" b="1" dirty="0">
              <a:latin typeface="Times New Roman" panose="02020603050405020304" pitchFamily="18" charset="0"/>
              <a:cs typeface="Times New Roman" panose="02020603050405020304" pitchFamily="18" charset="0"/>
            </a:endParaRPr>
          </a:p>
          <a:p>
            <a:r>
              <a:rPr lang="en-IN" sz="2400" b="1" dirty="0" smtClean="0">
                <a:latin typeface="Times New Roman" panose="02020603050405020304" pitchFamily="18" charset="0"/>
                <a:cs typeface="Times New Roman" panose="02020603050405020304" pitchFamily="18" charset="0"/>
              </a:rPr>
              <a:t>E-mail id – </a:t>
            </a:r>
            <a:r>
              <a:rPr lang="en-IN" sz="2400" u="sng" dirty="0" smtClean="0">
                <a:latin typeface="Times New Roman" panose="02020603050405020304" pitchFamily="18" charset="0"/>
                <a:cs typeface="Times New Roman" panose="02020603050405020304" pitchFamily="18" charset="0"/>
                <a:hlinkClick r:id="rId3"/>
              </a:rPr>
              <a:t>kherodshishir@gmail.com</a:t>
            </a:r>
            <a:endParaRPr lang="en-IN" sz="2400" u="sng" dirty="0" smtClean="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r>
              <a:rPr lang="en-IN" sz="2400" b="1" dirty="0" smtClean="0">
                <a:latin typeface="Times New Roman" panose="02020603050405020304" pitchFamily="18" charset="0"/>
                <a:cs typeface="Times New Roman" panose="02020603050405020304" pitchFamily="18" charset="0"/>
              </a:rPr>
              <a:t>Contact No. - </a:t>
            </a:r>
            <a:r>
              <a:rPr lang="en-IN" sz="2400" dirty="0" smtClean="0">
                <a:latin typeface="Times New Roman" panose="02020603050405020304" pitchFamily="18" charset="0"/>
                <a:cs typeface="Times New Roman" panose="02020603050405020304" pitchFamily="18" charset="0"/>
              </a:rPr>
              <a:t>+91 8527473607</a:t>
            </a:r>
          </a:p>
          <a:p>
            <a:endParaRPr lang="en-IN" dirty="0"/>
          </a:p>
          <a:p>
            <a:endParaRPr lang="en-IN" dirty="0" smtClean="0"/>
          </a:p>
          <a:p>
            <a:endParaRPr lang="en-IN" dirty="0"/>
          </a:p>
          <a:p>
            <a:endParaRPr lang="en-IN" dirty="0"/>
          </a:p>
        </p:txBody>
      </p:sp>
      <p:sp>
        <p:nvSpPr>
          <p:cNvPr id="6" name="Rectangle 5"/>
          <p:cNvSpPr/>
          <p:nvPr/>
        </p:nvSpPr>
        <p:spPr>
          <a:xfrm>
            <a:off x="1201454" y="606666"/>
            <a:ext cx="9789091" cy="646331"/>
          </a:xfrm>
          <a:prstGeom prst="rect">
            <a:avLst/>
          </a:prstGeom>
          <a:noFill/>
        </p:spPr>
        <p:txBody>
          <a:bodyPr wrap="square" lIns="91440" tIns="45720" rIns="91440" bIns="45720">
            <a:spAutoFit/>
          </a:bodyPr>
          <a:lstStyle/>
          <a:p>
            <a:pPr algn="ctr"/>
            <a:r>
              <a:rPr lang="en-US" sz="3600" b="1" dirty="0" smtClean="0">
                <a:ln w="0"/>
                <a:solidFill>
                  <a:schemeClr val="accent5">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Project : Analyses of Customer Service Data</a:t>
            </a:r>
            <a:endParaRPr lang="en-US" sz="3600" b="1" cap="none" spc="0" dirty="0">
              <a:ln w="0"/>
              <a:solidFill>
                <a:schemeClr val="accent5">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7248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51"/>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514709" y="569344"/>
            <a:ext cx="11162582" cy="584775"/>
          </a:xfrm>
          <a:prstGeom prst="rect">
            <a:avLst/>
          </a:prstGeom>
          <a:noFill/>
        </p:spPr>
        <p:txBody>
          <a:bodyPr wrap="square" rtlCol="0">
            <a:spAutoFit/>
          </a:bodyPr>
          <a:lstStyle/>
          <a:p>
            <a:pPr algn="just"/>
            <a:r>
              <a:rPr lang="en-IN" sz="1600" b="1" dirty="0" smtClean="0">
                <a:solidFill>
                  <a:srgbClr val="000000"/>
                </a:solidFill>
                <a:latin typeface="Times New Roman" panose="02020603050405020304" pitchFamily="18" charset="0"/>
                <a:cs typeface="Times New Roman" panose="02020603050405020304" pitchFamily="18" charset="0"/>
              </a:rPr>
              <a:t>D. Customer </a:t>
            </a:r>
            <a:r>
              <a:rPr lang="en-IN" sz="1600" b="1" dirty="0">
                <a:solidFill>
                  <a:srgbClr val="000000"/>
                </a:solidFill>
                <a:latin typeface="Times New Roman" panose="02020603050405020304" pitchFamily="18" charset="0"/>
                <a:cs typeface="Times New Roman" panose="02020603050405020304" pitchFamily="18" charset="0"/>
              </a:rPr>
              <a:t>Segmentation: </a:t>
            </a:r>
            <a:r>
              <a:rPr lang="en-IN" sz="1600" dirty="0">
                <a:solidFill>
                  <a:srgbClr val="000000"/>
                </a:solidFill>
                <a:latin typeface="Times New Roman" panose="02020603050405020304" pitchFamily="18" charset="0"/>
                <a:cs typeface="Times New Roman" panose="02020603050405020304" pitchFamily="18" charset="0"/>
              </a:rPr>
              <a:t>Segment customers based on their demographics, behaviour, and preferences. Understand different customer segments' needs and pain points to tailor services and communications accordingly. </a:t>
            </a:r>
          </a:p>
        </p:txBody>
      </p:sp>
      <p:graphicFrame>
        <p:nvGraphicFramePr>
          <p:cNvPr id="6" name="Chart 5"/>
          <p:cNvGraphicFramePr>
            <a:graphicFrameLocks/>
          </p:cNvGraphicFramePr>
          <p:nvPr>
            <p:extLst>
              <p:ext uri="{D42A27DB-BD31-4B8C-83A1-F6EECF244321}">
                <p14:modId xmlns:p14="http://schemas.microsoft.com/office/powerpoint/2010/main" val="2088543071"/>
              </p:ext>
            </p:extLst>
          </p:nvPr>
        </p:nvGraphicFramePr>
        <p:xfrm>
          <a:off x="4095391" y="1445930"/>
          <a:ext cx="7581900" cy="50411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78083525"/>
              </p:ext>
            </p:extLst>
          </p:nvPr>
        </p:nvGraphicFramePr>
        <p:xfrm>
          <a:off x="761846" y="1445922"/>
          <a:ext cx="2119377" cy="5041140"/>
        </p:xfrm>
        <a:graphic>
          <a:graphicData uri="http://schemas.openxmlformats.org/drawingml/2006/table">
            <a:tbl>
              <a:tblPr/>
              <a:tblGrid>
                <a:gridCol w="1291949">
                  <a:extLst>
                    <a:ext uri="{9D8B030D-6E8A-4147-A177-3AD203B41FA5}">
                      <a16:colId xmlns:a16="http://schemas.microsoft.com/office/drawing/2014/main" val="4272128130"/>
                    </a:ext>
                  </a:extLst>
                </a:gridCol>
                <a:gridCol w="827428">
                  <a:extLst>
                    <a:ext uri="{9D8B030D-6E8A-4147-A177-3AD203B41FA5}">
                      <a16:colId xmlns:a16="http://schemas.microsoft.com/office/drawing/2014/main" val="757241730"/>
                    </a:ext>
                  </a:extLst>
                </a:gridCol>
              </a:tblGrid>
              <a:tr h="193890">
                <a:tc>
                  <a:txBody>
                    <a:bodyPr/>
                    <a:lstStyle/>
                    <a:p>
                      <a:pPr algn="l" fontAlgn="b"/>
                      <a:r>
                        <a:rPr lang="en-IN" sz="1000" b="1" i="0" u="none" strike="noStrike">
                          <a:solidFill>
                            <a:srgbClr val="000000"/>
                          </a:solidFill>
                          <a:effectLst/>
                          <a:latin typeface="Calibri" panose="020F0502020204030204" pitchFamily="34" charset="0"/>
                        </a:rPr>
                        <a:t>Channel</a:t>
                      </a:r>
                    </a:p>
                  </a:txBody>
                  <a:tcPr marL="6973" marR="6973" marT="6973"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IN" sz="1000" b="1" i="0" u="none" strike="noStrike">
                          <a:solidFill>
                            <a:srgbClr val="000000"/>
                          </a:solidFill>
                          <a:effectLst/>
                          <a:latin typeface="Calibri" panose="020F0502020204030204" pitchFamily="34" charset="0"/>
                        </a:rPr>
                        <a:t>Count of ID</a:t>
                      </a:r>
                    </a:p>
                  </a:txBody>
                  <a:tcPr marL="6973" marR="6973" marT="6973"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553729742"/>
                  </a:ext>
                </a:extLst>
              </a:tr>
              <a:tr h="193890">
                <a:tc>
                  <a:txBody>
                    <a:bodyPr/>
                    <a:lstStyle/>
                    <a:p>
                      <a:pPr algn="l" fontAlgn="b"/>
                      <a:r>
                        <a:rPr lang="en-IN" sz="1000" b="1" i="0" u="none" strike="noStrike">
                          <a:solidFill>
                            <a:srgbClr val="000000"/>
                          </a:solidFill>
                          <a:effectLst/>
                          <a:latin typeface="Calibri" panose="020F0502020204030204" pitchFamily="34" charset="0"/>
                        </a:rPr>
                        <a:t>Call-Center</a:t>
                      </a:r>
                    </a:p>
                  </a:txBody>
                  <a:tcPr marL="6973" marR="6973" marT="697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IN" sz="1000" b="1" i="0" u="none" strike="noStrike">
                          <a:solidFill>
                            <a:srgbClr val="000000"/>
                          </a:solidFill>
                          <a:effectLst/>
                          <a:latin typeface="Calibri" panose="020F0502020204030204" pitchFamily="34" charset="0"/>
                        </a:rPr>
                        <a:t>10639</a:t>
                      </a:r>
                    </a:p>
                  </a:txBody>
                  <a:tcPr marL="6973" marR="6973" marT="697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957195386"/>
                  </a:ext>
                </a:extLst>
              </a:tr>
              <a:tr h="193890">
                <a:tc>
                  <a:txBody>
                    <a:bodyPr/>
                    <a:lstStyle/>
                    <a:p>
                      <a:pPr algn="l" fontAlgn="b"/>
                      <a:r>
                        <a:rPr lang="en-IN" sz="1000" b="0" i="0" u="none" strike="noStrike">
                          <a:solidFill>
                            <a:srgbClr val="000000"/>
                          </a:solidFill>
                          <a:effectLst/>
                          <a:latin typeface="Calibri" panose="020F0502020204030204" pitchFamily="34" charset="0"/>
                        </a:rPr>
                        <a:t>Negative</a:t>
                      </a:r>
                    </a:p>
                  </a:txBody>
                  <a:tcPr marL="83680" marR="6973" marT="6973"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000" b="0" i="0" u="none" strike="noStrike">
                          <a:solidFill>
                            <a:srgbClr val="000000"/>
                          </a:solidFill>
                          <a:effectLst/>
                          <a:latin typeface="Calibri" panose="020F0502020204030204" pitchFamily="34" charset="0"/>
                        </a:rPr>
                        <a:t>3570</a:t>
                      </a:r>
                    </a:p>
                  </a:txBody>
                  <a:tcPr marL="6973" marR="6973" marT="6973"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1246956665"/>
                  </a:ext>
                </a:extLst>
              </a:tr>
              <a:tr h="193890">
                <a:tc>
                  <a:txBody>
                    <a:bodyPr/>
                    <a:lstStyle/>
                    <a:p>
                      <a:pPr algn="l" fontAlgn="b"/>
                      <a:r>
                        <a:rPr lang="en-IN" sz="1000" b="0" i="0" u="none" strike="noStrike">
                          <a:solidFill>
                            <a:srgbClr val="000000"/>
                          </a:solidFill>
                          <a:effectLst/>
                          <a:latin typeface="Calibri" panose="020F0502020204030204" pitchFamily="34" charset="0"/>
                        </a:rPr>
                        <a:t>Neutral</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2785</a:t>
                      </a:r>
                    </a:p>
                  </a:txBody>
                  <a:tcPr marL="6973" marR="6973" marT="6973" marB="0" anchor="b">
                    <a:lnL>
                      <a:noFill/>
                    </a:lnL>
                    <a:lnR>
                      <a:noFill/>
                    </a:lnR>
                    <a:lnT>
                      <a:noFill/>
                    </a:lnT>
                    <a:lnB>
                      <a:noFill/>
                    </a:lnB>
                  </a:tcPr>
                </a:tc>
                <a:extLst>
                  <a:ext uri="{0D108BD9-81ED-4DB2-BD59-A6C34878D82A}">
                    <a16:rowId xmlns:a16="http://schemas.microsoft.com/office/drawing/2014/main" val="1394011114"/>
                  </a:ext>
                </a:extLst>
              </a:tr>
              <a:tr h="193890">
                <a:tc>
                  <a:txBody>
                    <a:bodyPr/>
                    <a:lstStyle/>
                    <a:p>
                      <a:pPr algn="l" fontAlgn="b"/>
                      <a:r>
                        <a:rPr lang="en-IN" sz="1000" b="0" i="0" u="none" strike="noStrike">
                          <a:solidFill>
                            <a:srgbClr val="000000"/>
                          </a:solidFill>
                          <a:effectLst/>
                          <a:latin typeface="Calibri" panose="020F0502020204030204" pitchFamily="34" charset="0"/>
                        </a:rPr>
                        <a:t>Positive</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1245</a:t>
                      </a:r>
                    </a:p>
                  </a:txBody>
                  <a:tcPr marL="6973" marR="6973" marT="6973" marB="0" anchor="b">
                    <a:lnL>
                      <a:noFill/>
                    </a:lnL>
                    <a:lnR>
                      <a:noFill/>
                    </a:lnR>
                    <a:lnT>
                      <a:noFill/>
                    </a:lnT>
                    <a:lnB>
                      <a:noFill/>
                    </a:lnB>
                  </a:tcPr>
                </a:tc>
                <a:extLst>
                  <a:ext uri="{0D108BD9-81ED-4DB2-BD59-A6C34878D82A}">
                    <a16:rowId xmlns:a16="http://schemas.microsoft.com/office/drawing/2014/main" val="3180325895"/>
                  </a:ext>
                </a:extLst>
              </a:tr>
              <a:tr h="193890">
                <a:tc>
                  <a:txBody>
                    <a:bodyPr/>
                    <a:lstStyle/>
                    <a:p>
                      <a:pPr algn="l" fontAlgn="b"/>
                      <a:r>
                        <a:rPr lang="en-IN" sz="1000" b="0" i="0" u="none" strike="noStrike">
                          <a:solidFill>
                            <a:srgbClr val="000000"/>
                          </a:solidFill>
                          <a:effectLst/>
                          <a:latin typeface="Calibri" panose="020F0502020204030204" pitchFamily="34" charset="0"/>
                        </a:rPr>
                        <a:t>Very Negative</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1983</a:t>
                      </a:r>
                    </a:p>
                  </a:txBody>
                  <a:tcPr marL="6973" marR="6973" marT="6973" marB="0" anchor="b">
                    <a:lnL>
                      <a:noFill/>
                    </a:lnL>
                    <a:lnR>
                      <a:noFill/>
                    </a:lnR>
                    <a:lnT>
                      <a:noFill/>
                    </a:lnT>
                    <a:lnB>
                      <a:noFill/>
                    </a:lnB>
                  </a:tcPr>
                </a:tc>
                <a:extLst>
                  <a:ext uri="{0D108BD9-81ED-4DB2-BD59-A6C34878D82A}">
                    <a16:rowId xmlns:a16="http://schemas.microsoft.com/office/drawing/2014/main" val="3001678048"/>
                  </a:ext>
                </a:extLst>
              </a:tr>
              <a:tr h="193890">
                <a:tc>
                  <a:txBody>
                    <a:bodyPr/>
                    <a:lstStyle/>
                    <a:p>
                      <a:pPr algn="l" fontAlgn="b"/>
                      <a:r>
                        <a:rPr lang="en-IN" sz="1000" b="0" i="0" u="none" strike="noStrike">
                          <a:solidFill>
                            <a:srgbClr val="000000"/>
                          </a:solidFill>
                          <a:effectLst/>
                          <a:latin typeface="Calibri" panose="020F0502020204030204" pitchFamily="34" charset="0"/>
                        </a:rPr>
                        <a:t>Very Positive</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1056</a:t>
                      </a:r>
                    </a:p>
                  </a:txBody>
                  <a:tcPr marL="6973" marR="6973" marT="6973" marB="0" anchor="b">
                    <a:lnL>
                      <a:noFill/>
                    </a:lnL>
                    <a:lnR>
                      <a:noFill/>
                    </a:lnR>
                    <a:lnT>
                      <a:noFill/>
                    </a:lnT>
                    <a:lnB>
                      <a:noFill/>
                    </a:lnB>
                  </a:tcPr>
                </a:tc>
                <a:extLst>
                  <a:ext uri="{0D108BD9-81ED-4DB2-BD59-A6C34878D82A}">
                    <a16:rowId xmlns:a16="http://schemas.microsoft.com/office/drawing/2014/main" val="539836234"/>
                  </a:ext>
                </a:extLst>
              </a:tr>
              <a:tr h="193890">
                <a:tc>
                  <a:txBody>
                    <a:bodyPr/>
                    <a:lstStyle/>
                    <a:p>
                      <a:pPr algn="l" fontAlgn="b"/>
                      <a:r>
                        <a:rPr lang="en-IN" sz="1000" b="1" i="0" u="none" strike="noStrike">
                          <a:solidFill>
                            <a:srgbClr val="000000"/>
                          </a:solidFill>
                          <a:effectLst/>
                          <a:latin typeface="Calibri" panose="020F0502020204030204" pitchFamily="34" charset="0"/>
                        </a:rPr>
                        <a:t>Chatbot</a:t>
                      </a:r>
                    </a:p>
                  </a:txBody>
                  <a:tcPr marL="6973" marR="6973" marT="6973"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IN" sz="1000" b="1" i="0" u="none" strike="noStrike">
                          <a:solidFill>
                            <a:srgbClr val="000000"/>
                          </a:solidFill>
                          <a:effectLst/>
                          <a:latin typeface="Calibri" panose="020F0502020204030204" pitchFamily="34" charset="0"/>
                        </a:rPr>
                        <a:t>8256</a:t>
                      </a:r>
                    </a:p>
                  </a:txBody>
                  <a:tcPr marL="6973" marR="6973" marT="6973"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871301477"/>
                  </a:ext>
                </a:extLst>
              </a:tr>
              <a:tr h="193890">
                <a:tc>
                  <a:txBody>
                    <a:bodyPr/>
                    <a:lstStyle/>
                    <a:p>
                      <a:pPr algn="l" fontAlgn="b"/>
                      <a:r>
                        <a:rPr lang="en-IN" sz="1000" b="0" i="0" u="none" strike="noStrike">
                          <a:solidFill>
                            <a:srgbClr val="000000"/>
                          </a:solidFill>
                          <a:effectLst/>
                          <a:latin typeface="Calibri" panose="020F0502020204030204" pitchFamily="34" charset="0"/>
                        </a:rPr>
                        <a:t>Negative</a:t>
                      </a:r>
                    </a:p>
                  </a:txBody>
                  <a:tcPr marL="83680" marR="6973" marT="6973"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000" b="0" i="0" u="none" strike="noStrike">
                          <a:solidFill>
                            <a:srgbClr val="000000"/>
                          </a:solidFill>
                          <a:effectLst/>
                          <a:latin typeface="Calibri" panose="020F0502020204030204" pitchFamily="34" charset="0"/>
                        </a:rPr>
                        <a:t>2737</a:t>
                      </a:r>
                    </a:p>
                  </a:txBody>
                  <a:tcPr marL="6973" marR="6973" marT="6973"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2317722691"/>
                  </a:ext>
                </a:extLst>
              </a:tr>
              <a:tr h="193890">
                <a:tc>
                  <a:txBody>
                    <a:bodyPr/>
                    <a:lstStyle/>
                    <a:p>
                      <a:pPr algn="l" fontAlgn="b"/>
                      <a:r>
                        <a:rPr lang="en-IN" sz="1000" b="0" i="0" u="none" strike="noStrike">
                          <a:solidFill>
                            <a:srgbClr val="000000"/>
                          </a:solidFill>
                          <a:effectLst/>
                          <a:latin typeface="Calibri" panose="020F0502020204030204" pitchFamily="34" charset="0"/>
                        </a:rPr>
                        <a:t>Neutral</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2201</a:t>
                      </a:r>
                    </a:p>
                  </a:txBody>
                  <a:tcPr marL="6973" marR="6973" marT="6973" marB="0" anchor="b">
                    <a:lnL>
                      <a:noFill/>
                    </a:lnL>
                    <a:lnR>
                      <a:noFill/>
                    </a:lnR>
                    <a:lnT>
                      <a:noFill/>
                    </a:lnT>
                    <a:lnB>
                      <a:noFill/>
                    </a:lnB>
                  </a:tcPr>
                </a:tc>
                <a:extLst>
                  <a:ext uri="{0D108BD9-81ED-4DB2-BD59-A6C34878D82A}">
                    <a16:rowId xmlns:a16="http://schemas.microsoft.com/office/drawing/2014/main" val="1034578852"/>
                  </a:ext>
                </a:extLst>
              </a:tr>
              <a:tr h="193890">
                <a:tc>
                  <a:txBody>
                    <a:bodyPr/>
                    <a:lstStyle/>
                    <a:p>
                      <a:pPr algn="l" fontAlgn="b"/>
                      <a:r>
                        <a:rPr lang="en-IN" sz="1000" b="0" i="0" u="none" strike="noStrike">
                          <a:solidFill>
                            <a:srgbClr val="000000"/>
                          </a:solidFill>
                          <a:effectLst/>
                          <a:latin typeface="Calibri" panose="020F0502020204030204" pitchFamily="34" charset="0"/>
                        </a:rPr>
                        <a:t>Positive</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983</a:t>
                      </a:r>
                    </a:p>
                  </a:txBody>
                  <a:tcPr marL="6973" marR="6973" marT="6973" marB="0" anchor="b">
                    <a:lnL>
                      <a:noFill/>
                    </a:lnL>
                    <a:lnR>
                      <a:noFill/>
                    </a:lnR>
                    <a:lnT>
                      <a:noFill/>
                    </a:lnT>
                    <a:lnB>
                      <a:noFill/>
                    </a:lnB>
                  </a:tcPr>
                </a:tc>
                <a:extLst>
                  <a:ext uri="{0D108BD9-81ED-4DB2-BD59-A6C34878D82A}">
                    <a16:rowId xmlns:a16="http://schemas.microsoft.com/office/drawing/2014/main" val="1576053497"/>
                  </a:ext>
                </a:extLst>
              </a:tr>
              <a:tr h="193890">
                <a:tc>
                  <a:txBody>
                    <a:bodyPr/>
                    <a:lstStyle/>
                    <a:p>
                      <a:pPr algn="l" fontAlgn="b"/>
                      <a:r>
                        <a:rPr lang="en-IN" sz="1000" b="0" i="0" u="none" strike="noStrike">
                          <a:solidFill>
                            <a:srgbClr val="000000"/>
                          </a:solidFill>
                          <a:effectLst/>
                          <a:latin typeface="Calibri" panose="020F0502020204030204" pitchFamily="34" charset="0"/>
                        </a:rPr>
                        <a:t>Very Negative</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1526</a:t>
                      </a:r>
                    </a:p>
                  </a:txBody>
                  <a:tcPr marL="6973" marR="6973" marT="6973" marB="0" anchor="b">
                    <a:lnL>
                      <a:noFill/>
                    </a:lnL>
                    <a:lnR>
                      <a:noFill/>
                    </a:lnR>
                    <a:lnT>
                      <a:noFill/>
                    </a:lnT>
                    <a:lnB>
                      <a:noFill/>
                    </a:lnB>
                  </a:tcPr>
                </a:tc>
                <a:extLst>
                  <a:ext uri="{0D108BD9-81ED-4DB2-BD59-A6C34878D82A}">
                    <a16:rowId xmlns:a16="http://schemas.microsoft.com/office/drawing/2014/main" val="4013144967"/>
                  </a:ext>
                </a:extLst>
              </a:tr>
              <a:tr h="193890">
                <a:tc>
                  <a:txBody>
                    <a:bodyPr/>
                    <a:lstStyle/>
                    <a:p>
                      <a:pPr algn="l" fontAlgn="b"/>
                      <a:r>
                        <a:rPr lang="en-IN" sz="1000" b="0" i="0" u="none" strike="noStrike">
                          <a:solidFill>
                            <a:srgbClr val="000000"/>
                          </a:solidFill>
                          <a:effectLst/>
                          <a:latin typeface="Calibri" panose="020F0502020204030204" pitchFamily="34" charset="0"/>
                        </a:rPr>
                        <a:t>Very Positive</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809</a:t>
                      </a:r>
                    </a:p>
                  </a:txBody>
                  <a:tcPr marL="6973" marR="6973" marT="6973" marB="0" anchor="b">
                    <a:lnL>
                      <a:noFill/>
                    </a:lnL>
                    <a:lnR>
                      <a:noFill/>
                    </a:lnR>
                    <a:lnT>
                      <a:noFill/>
                    </a:lnT>
                    <a:lnB>
                      <a:noFill/>
                    </a:lnB>
                  </a:tcPr>
                </a:tc>
                <a:extLst>
                  <a:ext uri="{0D108BD9-81ED-4DB2-BD59-A6C34878D82A}">
                    <a16:rowId xmlns:a16="http://schemas.microsoft.com/office/drawing/2014/main" val="674069870"/>
                  </a:ext>
                </a:extLst>
              </a:tr>
              <a:tr h="193890">
                <a:tc>
                  <a:txBody>
                    <a:bodyPr/>
                    <a:lstStyle/>
                    <a:p>
                      <a:pPr algn="l" fontAlgn="b"/>
                      <a:r>
                        <a:rPr lang="en-IN" sz="1000" b="1" i="0" u="none" strike="noStrike">
                          <a:solidFill>
                            <a:srgbClr val="000000"/>
                          </a:solidFill>
                          <a:effectLst/>
                          <a:latin typeface="Calibri" panose="020F0502020204030204" pitchFamily="34" charset="0"/>
                        </a:rPr>
                        <a:t>Email</a:t>
                      </a:r>
                    </a:p>
                  </a:txBody>
                  <a:tcPr marL="6973" marR="6973" marT="6973"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IN" sz="1000" b="1" i="0" u="none" strike="noStrike">
                          <a:solidFill>
                            <a:srgbClr val="000000"/>
                          </a:solidFill>
                          <a:effectLst/>
                          <a:latin typeface="Calibri" panose="020F0502020204030204" pitchFamily="34" charset="0"/>
                        </a:rPr>
                        <a:t>7470</a:t>
                      </a:r>
                    </a:p>
                  </a:txBody>
                  <a:tcPr marL="6973" marR="6973" marT="6973"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115062373"/>
                  </a:ext>
                </a:extLst>
              </a:tr>
              <a:tr h="193890">
                <a:tc>
                  <a:txBody>
                    <a:bodyPr/>
                    <a:lstStyle/>
                    <a:p>
                      <a:pPr algn="l" fontAlgn="b"/>
                      <a:r>
                        <a:rPr lang="en-IN" sz="1000" b="0" i="0" u="none" strike="noStrike">
                          <a:solidFill>
                            <a:srgbClr val="000000"/>
                          </a:solidFill>
                          <a:effectLst/>
                          <a:latin typeface="Calibri" panose="020F0502020204030204" pitchFamily="34" charset="0"/>
                        </a:rPr>
                        <a:t>Negative</a:t>
                      </a:r>
                    </a:p>
                  </a:txBody>
                  <a:tcPr marL="83680" marR="6973" marT="6973"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000" b="0" i="0" u="none" strike="noStrike">
                          <a:solidFill>
                            <a:srgbClr val="000000"/>
                          </a:solidFill>
                          <a:effectLst/>
                          <a:latin typeface="Calibri" panose="020F0502020204030204" pitchFamily="34" charset="0"/>
                        </a:rPr>
                        <a:t>2565</a:t>
                      </a:r>
                    </a:p>
                  </a:txBody>
                  <a:tcPr marL="6973" marR="6973" marT="6973"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3426651137"/>
                  </a:ext>
                </a:extLst>
              </a:tr>
              <a:tr h="193890">
                <a:tc>
                  <a:txBody>
                    <a:bodyPr/>
                    <a:lstStyle/>
                    <a:p>
                      <a:pPr algn="l" fontAlgn="b"/>
                      <a:r>
                        <a:rPr lang="en-IN" sz="1000" b="0" i="0" u="none" strike="noStrike">
                          <a:solidFill>
                            <a:srgbClr val="000000"/>
                          </a:solidFill>
                          <a:effectLst/>
                          <a:latin typeface="Calibri" panose="020F0502020204030204" pitchFamily="34" charset="0"/>
                        </a:rPr>
                        <a:t>Neutral</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1995</a:t>
                      </a:r>
                    </a:p>
                  </a:txBody>
                  <a:tcPr marL="6973" marR="6973" marT="6973" marB="0" anchor="b">
                    <a:lnL>
                      <a:noFill/>
                    </a:lnL>
                    <a:lnR>
                      <a:noFill/>
                    </a:lnR>
                    <a:lnT>
                      <a:noFill/>
                    </a:lnT>
                    <a:lnB>
                      <a:noFill/>
                    </a:lnB>
                  </a:tcPr>
                </a:tc>
                <a:extLst>
                  <a:ext uri="{0D108BD9-81ED-4DB2-BD59-A6C34878D82A}">
                    <a16:rowId xmlns:a16="http://schemas.microsoft.com/office/drawing/2014/main" val="3984188716"/>
                  </a:ext>
                </a:extLst>
              </a:tr>
              <a:tr h="193890">
                <a:tc>
                  <a:txBody>
                    <a:bodyPr/>
                    <a:lstStyle/>
                    <a:p>
                      <a:pPr algn="l" fontAlgn="b"/>
                      <a:r>
                        <a:rPr lang="en-IN" sz="1000" b="0" i="0" u="none" strike="noStrike">
                          <a:solidFill>
                            <a:srgbClr val="000000"/>
                          </a:solidFill>
                          <a:effectLst/>
                          <a:latin typeface="Calibri" panose="020F0502020204030204" pitchFamily="34" charset="0"/>
                        </a:rPr>
                        <a:t>Positive</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863</a:t>
                      </a:r>
                    </a:p>
                  </a:txBody>
                  <a:tcPr marL="6973" marR="6973" marT="6973" marB="0" anchor="b">
                    <a:lnL>
                      <a:noFill/>
                    </a:lnL>
                    <a:lnR>
                      <a:noFill/>
                    </a:lnR>
                    <a:lnT>
                      <a:noFill/>
                    </a:lnT>
                    <a:lnB>
                      <a:noFill/>
                    </a:lnB>
                  </a:tcPr>
                </a:tc>
                <a:extLst>
                  <a:ext uri="{0D108BD9-81ED-4DB2-BD59-A6C34878D82A}">
                    <a16:rowId xmlns:a16="http://schemas.microsoft.com/office/drawing/2014/main" val="2352732182"/>
                  </a:ext>
                </a:extLst>
              </a:tr>
              <a:tr h="193890">
                <a:tc>
                  <a:txBody>
                    <a:bodyPr/>
                    <a:lstStyle/>
                    <a:p>
                      <a:pPr algn="l" fontAlgn="b"/>
                      <a:r>
                        <a:rPr lang="en-IN" sz="1000" b="0" i="0" u="none" strike="noStrike">
                          <a:solidFill>
                            <a:srgbClr val="000000"/>
                          </a:solidFill>
                          <a:effectLst/>
                          <a:latin typeface="Calibri" panose="020F0502020204030204" pitchFamily="34" charset="0"/>
                        </a:rPr>
                        <a:t>Very Negative</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1344</a:t>
                      </a:r>
                    </a:p>
                  </a:txBody>
                  <a:tcPr marL="6973" marR="6973" marT="6973" marB="0" anchor="b">
                    <a:lnL>
                      <a:noFill/>
                    </a:lnL>
                    <a:lnR>
                      <a:noFill/>
                    </a:lnR>
                    <a:lnT>
                      <a:noFill/>
                    </a:lnT>
                    <a:lnB>
                      <a:noFill/>
                    </a:lnB>
                  </a:tcPr>
                </a:tc>
                <a:extLst>
                  <a:ext uri="{0D108BD9-81ED-4DB2-BD59-A6C34878D82A}">
                    <a16:rowId xmlns:a16="http://schemas.microsoft.com/office/drawing/2014/main" val="4073340070"/>
                  </a:ext>
                </a:extLst>
              </a:tr>
              <a:tr h="193890">
                <a:tc>
                  <a:txBody>
                    <a:bodyPr/>
                    <a:lstStyle/>
                    <a:p>
                      <a:pPr algn="l" fontAlgn="b"/>
                      <a:r>
                        <a:rPr lang="en-IN" sz="1000" b="0" i="0" u="none" strike="noStrike">
                          <a:solidFill>
                            <a:srgbClr val="000000"/>
                          </a:solidFill>
                          <a:effectLst/>
                          <a:latin typeface="Calibri" panose="020F0502020204030204" pitchFamily="34" charset="0"/>
                        </a:rPr>
                        <a:t>Very Positive</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703</a:t>
                      </a:r>
                    </a:p>
                  </a:txBody>
                  <a:tcPr marL="6973" marR="6973" marT="6973" marB="0" anchor="b">
                    <a:lnL>
                      <a:noFill/>
                    </a:lnL>
                    <a:lnR>
                      <a:noFill/>
                    </a:lnR>
                    <a:lnT>
                      <a:noFill/>
                    </a:lnT>
                    <a:lnB>
                      <a:noFill/>
                    </a:lnB>
                  </a:tcPr>
                </a:tc>
                <a:extLst>
                  <a:ext uri="{0D108BD9-81ED-4DB2-BD59-A6C34878D82A}">
                    <a16:rowId xmlns:a16="http://schemas.microsoft.com/office/drawing/2014/main" val="3367965829"/>
                  </a:ext>
                </a:extLst>
              </a:tr>
              <a:tr h="193890">
                <a:tc>
                  <a:txBody>
                    <a:bodyPr/>
                    <a:lstStyle/>
                    <a:p>
                      <a:pPr algn="l" fontAlgn="b"/>
                      <a:r>
                        <a:rPr lang="en-IN" sz="1000" b="1" i="0" u="none" strike="noStrike">
                          <a:solidFill>
                            <a:srgbClr val="000000"/>
                          </a:solidFill>
                          <a:effectLst/>
                          <a:latin typeface="Calibri" panose="020F0502020204030204" pitchFamily="34" charset="0"/>
                        </a:rPr>
                        <a:t>Web</a:t>
                      </a:r>
                    </a:p>
                  </a:txBody>
                  <a:tcPr marL="6973" marR="6973" marT="6973"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IN" sz="1000" b="1" i="0" u="none" strike="noStrike">
                          <a:solidFill>
                            <a:srgbClr val="000000"/>
                          </a:solidFill>
                          <a:effectLst/>
                          <a:latin typeface="Calibri" panose="020F0502020204030204" pitchFamily="34" charset="0"/>
                        </a:rPr>
                        <a:t>6576</a:t>
                      </a:r>
                    </a:p>
                  </a:txBody>
                  <a:tcPr marL="6973" marR="6973" marT="6973"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534133761"/>
                  </a:ext>
                </a:extLst>
              </a:tr>
              <a:tr h="193890">
                <a:tc>
                  <a:txBody>
                    <a:bodyPr/>
                    <a:lstStyle/>
                    <a:p>
                      <a:pPr algn="l" fontAlgn="b"/>
                      <a:r>
                        <a:rPr lang="en-IN" sz="1000" b="0" i="0" u="none" strike="noStrike">
                          <a:solidFill>
                            <a:srgbClr val="000000"/>
                          </a:solidFill>
                          <a:effectLst/>
                          <a:latin typeface="Calibri" panose="020F0502020204030204" pitchFamily="34" charset="0"/>
                        </a:rPr>
                        <a:t>Negative</a:t>
                      </a:r>
                    </a:p>
                  </a:txBody>
                  <a:tcPr marL="83680" marR="6973" marT="6973"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IN" sz="1000" b="0" i="0" u="none" strike="noStrike">
                          <a:solidFill>
                            <a:srgbClr val="000000"/>
                          </a:solidFill>
                          <a:effectLst/>
                          <a:latin typeface="Calibri" panose="020F0502020204030204" pitchFamily="34" charset="0"/>
                        </a:rPr>
                        <a:t>2191</a:t>
                      </a:r>
                    </a:p>
                  </a:txBody>
                  <a:tcPr marL="6973" marR="6973" marT="6973"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3193865878"/>
                  </a:ext>
                </a:extLst>
              </a:tr>
              <a:tr h="193890">
                <a:tc>
                  <a:txBody>
                    <a:bodyPr/>
                    <a:lstStyle/>
                    <a:p>
                      <a:pPr algn="l" fontAlgn="b"/>
                      <a:r>
                        <a:rPr lang="en-IN" sz="1000" b="0" i="0" u="none" strike="noStrike">
                          <a:solidFill>
                            <a:srgbClr val="000000"/>
                          </a:solidFill>
                          <a:effectLst/>
                          <a:latin typeface="Calibri" panose="020F0502020204030204" pitchFamily="34" charset="0"/>
                        </a:rPr>
                        <a:t>Neutral</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1773</a:t>
                      </a:r>
                    </a:p>
                  </a:txBody>
                  <a:tcPr marL="6973" marR="6973" marT="6973" marB="0" anchor="b">
                    <a:lnL>
                      <a:noFill/>
                    </a:lnL>
                    <a:lnR>
                      <a:noFill/>
                    </a:lnR>
                    <a:lnT>
                      <a:noFill/>
                    </a:lnT>
                    <a:lnB>
                      <a:noFill/>
                    </a:lnB>
                  </a:tcPr>
                </a:tc>
                <a:extLst>
                  <a:ext uri="{0D108BD9-81ED-4DB2-BD59-A6C34878D82A}">
                    <a16:rowId xmlns:a16="http://schemas.microsoft.com/office/drawing/2014/main" val="1378119230"/>
                  </a:ext>
                </a:extLst>
              </a:tr>
              <a:tr h="193890">
                <a:tc>
                  <a:txBody>
                    <a:bodyPr/>
                    <a:lstStyle/>
                    <a:p>
                      <a:pPr algn="l" fontAlgn="b"/>
                      <a:r>
                        <a:rPr lang="en-IN" sz="1000" b="0" i="0" u="none" strike="noStrike">
                          <a:solidFill>
                            <a:srgbClr val="000000"/>
                          </a:solidFill>
                          <a:effectLst/>
                          <a:latin typeface="Calibri" panose="020F0502020204030204" pitchFamily="34" charset="0"/>
                        </a:rPr>
                        <a:t>Positive</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837</a:t>
                      </a:r>
                    </a:p>
                  </a:txBody>
                  <a:tcPr marL="6973" marR="6973" marT="6973" marB="0" anchor="b">
                    <a:lnL>
                      <a:noFill/>
                    </a:lnL>
                    <a:lnR>
                      <a:noFill/>
                    </a:lnR>
                    <a:lnT>
                      <a:noFill/>
                    </a:lnT>
                    <a:lnB>
                      <a:noFill/>
                    </a:lnB>
                  </a:tcPr>
                </a:tc>
                <a:extLst>
                  <a:ext uri="{0D108BD9-81ED-4DB2-BD59-A6C34878D82A}">
                    <a16:rowId xmlns:a16="http://schemas.microsoft.com/office/drawing/2014/main" val="2004187375"/>
                  </a:ext>
                </a:extLst>
              </a:tr>
              <a:tr h="193890">
                <a:tc>
                  <a:txBody>
                    <a:bodyPr/>
                    <a:lstStyle/>
                    <a:p>
                      <a:pPr algn="l" fontAlgn="b"/>
                      <a:r>
                        <a:rPr lang="en-IN" sz="1000" b="0" i="0" u="none" strike="noStrike">
                          <a:solidFill>
                            <a:srgbClr val="000000"/>
                          </a:solidFill>
                          <a:effectLst/>
                          <a:latin typeface="Calibri" panose="020F0502020204030204" pitchFamily="34" charset="0"/>
                        </a:rPr>
                        <a:t>Very Negative</a:t>
                      </a:r>
                    </a:p>
                  </a:txBody>
                  <a:tcPr marL="83680" marR="6973" marT="6973" marB="0" anchor="b">
                    <a:lnL>
                      <a:noFill/>
                    </a:lnL>
                    <a:lnR>
                      <a:noFill/>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1173</a:t>
                      </a:r>
                    </a:p>
                  </a:txBody>
                  <a:tcPr marL="6973" marR="6973" marT="6973" marB="0" anchor="b">
                    <a:lnL>
                      <a:noFill/>
                    </a:lnL>
                    <a:lnR>
                      <a:noFill/>
                    </a:lnR>
                    <a:lnT>
                      <a:noFill/>
                    </a:lnT>
                    <a:lnB>
                      <a:noFill/>
                    </a:lnB>
                  </a:tcPr>
                </a:tc>
                <a:extLst>
                  <a:ext uri="{0D108BD9-81ED-4DB2-BD59-A6C34878D82A}">
                    <a16:rowId xmlns:a16="http://schemas.microsoft.com/office/drawing/2014/main" val="1135912130"/>
                  </a:ext>
                </a:extLst>
              </a:tr>
              <a:tr h="193890">
                <a:tc>
                  <a:txBody>
                    <a:bodyPr/>
                    <a:lstStyle/>
                    <a:p>
                      <a:pPr algn="l" fontAlgn="b"/>
                      <a:r>
                        <a:rPr lang="en-IN" sz="1000" b="0" i="0" u="none" strike="noStrike">
                          <a:solidFill>
                            <a:srgbClr val="000000"/>
                          </a:solidFill>
                          <a:effectLst/>
                          <a:latin typeface="Calibri" panose="020F0502020204030204" pitchFamily="34" charset="0"/>
                        </a:rPr>
                        <a:t>Very Positive</a:t>
                      </a:r>
                    </a:p>
                  </a:txBody>
                  <a:tcPr marL="83680" marR="6973" marT="6973"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602</a:t>
                      </a:r>
                    </a:p>
                  </a:txBody>
                  <a:tcPr marL="6973" marR="6973" marT="6973"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740881177"/>
                  </a:ext>
                </a:extLst>
              </a:tr>
              <a:tr h="193890">
                <a:tc>
                  <a:txBody>
                    <a:bodyPr/>
                    <a:lstStyle/>
                    <a:p>
                      <a:pPr algn="l" fontAlgn="b"/>
                      <a:r>
                        <a:rPr lang="en-IN" sz="1000" b="1" i="0" u="none" strike="noStrike">
                          <a:solidFill>
                            <a:srgbClr val="000000"/>
                          </a:solidFill>
                          <a:effectLst/>
                          <a:latin typeface="Calibri" panose="020F0502020204030204" pitchFamily="34" charset="0"/>
                        </a:rPr>
                        <a:t>Grand Total</a:t>
                      </a:r>
                    </a:p>
                  </a:txBody>
                  <a:tcPr marL="6973" marR="6973" marT="6973"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IN" sz="1000" b="1" i="0" u="none" strike="noStrike" dirty="0">
                          <a:solidFill>
                            <a:srgbClr val="000000"/>
                          </a:solidFill>
                          <a:effectLst/>
                          <a:latin typeface="Calibri" panose="020F0502020204030204" pitchFamily="34" charset="0"/>
                        </a:rPr>
                        <a:t>32941</a:t>
                      </a:r>
                    </a:p>
                  </a:txBody>
                  <a:tcPr marL="6973" marR="6973" marT="6973"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3631466872"/>
                  </a:ext>
                </a:extLst>
              </a:tr>
            </a:tbl>
          </a:graphicData>
        </a:graphic>
      </p:graphicFrame>
    </p:spTree>
    <p:extLst>
      <p:ext uri="{BB962C8B-B14F-4D97-AF65-F5344CB8AC3E}">
        <p14:creationId xmlns:p14="http://schemas.microsoft.com/office/powerpoint/2010/main" val="12579418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51"/>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715992" y="327804"/>
            <a:ext cx="10964173" cy="338554"/>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p:txBody>
      </p:sp>
      <p:sp>
        <p:nvSpPr>
          <p:cNvPr id="3" name="Rectangle 2"/>
          <p:cNvSpPr/>
          <p:nvPr/>
        </p:nvSpPr>
        <p:spPr>
          <a:xfrm>
            <a:off x="715991" y="327804"/>
            <a:ext cx="10964173" cy="6001643"/>
          </a:xfrm>
          <a:prstGeom prst="rect">
            <a:avLst/>
          </a:prstGeom>
        </p:spPr>
        <p:txBody>
          <a:bodyPr wrap="square">
            <a:spAutoFit/>
          </a:bodyPr>
          <a:lstStyle/>
          <a:p>
            <a:pPr algn="just"/>
            <a:r>
              <a:rPr lang="en-IN" sz="1600" b="1" dirty="0" smtClean="0">
                <a:solidFill>
                  <a:srgbClr val="000000"/>
                </a:solidFill>
                <a:latin typeface="Times New Roman" panose="02020603050405020304" pitchFamily="18" charset="0"/>
                <a:cs typeface="Times New Roman" panose="02020603050405020304" pitchFamily="18" charset="0"/>
              </a:rPr>
              <a:t>E. Trends </a:t>
            </a:r>
            <a:r>
              <a:rPr lang="en-IN" sz="1600" b="1" dirty="0">
                <a:solidFill>
                  <a:srgbClr val="000000"/>
                </a:solidFill>
                <a:latin typeface="Times New Roman" panose="02020603050405020304" pitchFamily="18" charset="0"/>
                <a:cs typeface="Times New Roman" panose="02020603050405020304" pitchFamily="18" charset="0"/>
              </a:rPr>
              <a:t>and Patterns Identification: </a:t>
            </a:r>
            <a:r>
              <a:rPr lang="en-IN" sz="1600" dirty="0">
                <a:solidFill>
                  <a:srgbClr val="000000"/>
                </a:solidFill>
                <a:latin typeface="Times New Roman" panose="02020603050405020304" pitchFamily="18" charset="0"/>
                <a:cs typeface="Times New Roman" panose="02020603050405020304" pitchFamily="18" charset="0"/>
              </a:rPr>
              <a:t>Identify patterns and trends in customer service data to uncover opportunities for process improvements and innovative service offerings. </a:t>
            </a:r>
            <a:endParaRPr lang="en-IN" sz="1600" dirty="0" smtClean="0">
              <a:solidFill>
                <a:srgbClr val="000000"/>
              </a:solidFill>
              <a:latin typeface="Times New Roman" panose="02020603050405020304" pitchFamily="18" charset="0"/>
              <a:cs typeface="Times New Roman" panose="02020603050405020304" pitchFamily="18" charset="0"/>
            </a:endParaRPr>
          </a:p>
          <a:p>
            <a:pPr algn="just"/>
            <a:endParaRPr lang="en-IN" sz="1600"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dirty="0" smtClean="0">
                <a:solidFill>
                  <a:srgbClr val="000000"/>
                </a:solidFill>
                <a:latin typeface="Times New Roman" panose="02020603050405020304" pitchFamily="18" charset="0"/>
                <a:cs typeface="Times New Roman" panose="02020603050405020304" pitchFamily="18" charset="0"/>
              </a:rPr>
              <a:t>By analysing the bar chart it is clear that most of the </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communication is related to </a:t>
            </a:r>
            <a:r>
              <a:rPr lang="en-IN" sz="1600" b="1" dirty="0" smtClean="0">
                <a:solidFill>
                  <a:srgbClr val="000000"/>
                </a:solidFill>
                <a:latin typeface="Times New Roman" panose="02020603050405020304" pitchFamily="18" charset="0"/>
                <a:cs typeface="Times New Roman" panose="02020603050405020304" pitchFamily="18" charset="0"/>
              </a:rPr>
              <a:t>billing question</a:t>
            </a:r>
            <a:r>
              <a:rPr lang="en-IN" sz="1600" dirty="0" smtClean="0">
                <a:solidFill>
                  <a:srgbClr val="000000"/>
                </a:solidFill>
                <a:latin typeface="Times New Roman" panose="02020603050405020304" pitchFamily="18" charset="0"/>
                <a:cs typeface="Times New Roman" panose="02020603050405020304" pitchFamily="18" charset="0"/>
              </a:rPr>
              <a:t> through</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all the four channel modes.</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So the process of Billing should be reviewed and </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checked for any improvement or rectification.</a:t>
            </a:r>
          </a:p>
          <a:p>
            <a:pPr marL="285750" indent="-285750" algn="just">
              <a:buFont typeface="Arial" panose="020B0604020202020204" pitchFamily="34" charset="0"/>
              <a:buChar char="•"/>
            </a:pPr>
            <a:r>
              <a:rPr lang="en-IN" sz="1600" dirty="0" smtClean="0">
                <a:solidFill>
                  <a:srgbClr val="000000"/>
                </a:solidFill>
                <a:latin typeface="Times New Roman" panose="02020603050405020304" pitchFamily="18" charset="0"/>
                <a:cs typeface="Times New Roman" panose="02020603050405020304" pitchFamily="18" charset="0"/>
              </a:rPr>
              <a:t>Whereas on </a:t>
            </a:r>
            <a:r>
              <a:rPr lang="en-IN" sz="1600" b="1" dirty="0" smtClean="0">
                <a:solidFill>
                  <a:srgbClr val="000000"/>
                </a:solidFill>
                <a:latin typeface="Times New Roman" panose="02020603050405020304" pitchFamily="18" charset="0"/>
                <a:cs typeface="Times New Roman" panose="02020603050405020304" pitchFamily="18" charset="0"/>
              </a:rPr>
              <a:t>payment</a:t>
            </a:r>
            <a:r>
              <a:rPr lang="en-IN" sz="1600" dirty="0" smtClean="0">
                <a:solidFill>
                  <a:srgbClr val="000000"/>
                </a:solidFill>
                <a:latin typeface="Times New Roman" panose="02020603050405020304" pitchFamily="18" charset="0"/>
                <a:cs typeface="Times New Roman" panose="02020603050405020304" pitchFamily="18" charset="0"/>
              </a:rPr>
              <a:t> only one channel has been </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considered i.e. call centre which makes it limited and </a:t>
            </a:r>
          </a:p>
          <a:p>
            <a:pPr algn="just"/>
            <a:r>
              <a:rPr lang="en-IN" sz="1600" dirty="0" smtClean="0">
                <a:solidFill>
                  <a:srgbClr val="000000"/>
                </a:solidFill>
                <a:latin typeface="Times New Roman" panose="02020603050405020304" pitchFamily="18" charset="0"/>
                <a:cs typeface="Times New Roman" panose="02020603050405020304" pitchFamily="18" charset="0"/>
              </a:rPr>
              <a:t>      busy for communicating. By improving mail and web</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channel for queries and rapid solution, the traffic on</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call-centre can be diverted over these other channels</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which can result a decrease in call-centre traffic.</a:t>
            </a:r>
          </a:p>
          <a:p>
            <a:pPr marL="285750" indent="-285750" algn="just">
              <a:buFont typeface="Arial" panose="020B0604020202020204" pitchFamily="34" charset="0"/>
              <a:buChar char="•"/>
            </a:pPr>
            <a:r>
              <a:rPr lang="en-IN" sz="1600" dirty="0" smtClean="0">
                <a:solidFill>
                  <a:srgbClr val="000000"/>
                </a:solidFill>
                <a:latin typeface="Times New Roman" panose="02020603050405020304" pitchFamily="18" charset="0"/>
                <a:cs typeface="Times New Roman" panose="02020603050405020304" pitchFamily="18" charset="0"/>
              </a:rPr>
              <a:t>By the analysation from Bar chart we learn that the </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a:t>
            </a:r>
            <a:r>
              <a:rPr lang="en-IN" sz="1600" b="1" dirty="0" smtClean="0">
                <a:solidFill>
                  <a:srgbClr val="000000"/>
                </a:solidFill>
                <a:latin typeface="Times New Roman" panose="02020603050405020304" pitchFamily="18" charset="0"/>
                <a:cs typeface="Times New Roman" panose="02020603050405020304" pitchFamily="18" charset="0"/>
              </a:rPr>
              <a:t>Service outage </a:t>
            </a:r>
            <a:r>
              <a:rPr lang="en-IN" sz="1600" dirty="0" smtClean="0">
                <a:solidFill>
                  <a:srgbClr val="000000"/>
                </a:solidFill>
                <a:latin typeface="Times New Roman" panose="02020603050405020304" pitchFamily="18" charset="0"/>
                <a:cs typeface="Times New Roman" panose="02020603050405020304" pitchFamily="18" charset="0"/>
              </a:rPr>
              <a:t>queries are resolved over three</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Channels but not on call-centre. As the queries over</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this reason are minimum we can assume that it is </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getting resolved over the respective channels. </a:t>
            </a:r>
          </a:p>
          <a:p>
            <a:pPr marL="285750" indent="-285750" algn="just">
              <a:buFont typeface="Arial" panose="020B0604020202020204" pitchFamily="34" charset="0"/>
              <a:buChar char="•"/>
            </a:pPr>
            <a:endParaRPr lang="en-IN" sz="1600" dirty="0" smtClean="0">
              <a:solidFill>
                <a:srgbClr val="000000"/>
              </a:solidFill>
              <a:latin typeface="Times New Roman" panose="02020603050405020304" pitchFamily="18" charset="0"/>
              <a:cs typeface="Times New Roman" panose="02020603050405020304" pitchFamily="18" charset="0"/>
            </a:endParaRPr>
          </a:p>
          <a:p>
            <a:pPr algn="just"/>
            <a:endParaRPr lang="en-IN" sz="1600" dirty="0" smtClean="0">
              <a:solidFill>
                <a:srgbClr val="000000"/>
              </a:solidFill>
              <a:latin typeface="Times New Roman" panose="02020603050405020304" pitchFamily="18" charset="0"/>
              <a:cs typeface="Times New Roman" panose="02020603050405020304" pitchFamily="18" charset="0"/>
            </a:endParaRP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    </a:t>
            </a:r>
          </a:p>
          <a:p>
            <a:pPr algn="just"/>
            <a:endParaRPr lang="en-IN" sz="1600" dirty="0" smtClean="0">
              <a:solidFill>
                <a:srgbClr val="000000"/>
              </a:solidFill>
              <a:latin typeface="Times New Roman" panose="02020603050405020304" pitchFamily="18" charset="0"/>
              <a:cs typeface="Times New Roman" panose="02020603050405020304" pitchFamily="18" charset="0"/>
            </a:endParaRPr>
          </a:p>
          <a:p>
            <a:pPr algn="just"/>
            <a:endParaRPr lang="en-IN" sz="1600" dirty="0">
              <a:solidFill>
                <a:srgbClr val="000000"/>
              </a:solidFill>
              <a:latin typeface="Times New Roman" panose="02020603050405020304" pitchFamily="18" charset="0"/>
              <a:cs typeface="Times New Roman" panose="02020603050405020304" pitchFamily="18" charset="0"/>
            </a:endParaRPr>
          </a:p>
        </p:txBody>
      </p:sp>
      <p:graphicFrame>
        <p:nvGraphicFramePr>
          <p:cNvPr id="6" name="Chart 5"/>
          <p:cNvGraphicFramePr>
            <a:graphicFrameLocks/>
          </p:cNvGraphicFramePr>
          <p:nvPr>
            <p:extLst>
              <p:ext uri="{D42A27DB-BD31-4B8C-83A1-F6EECF244321}">
                <p14:modId xmlns:p14="http://schemas.microsoft.com/office/powerpoint/2010/main" val="27709423"/>
              </p:ext>
            </p:extLst>
          </p:nvPr>
        </p:nvGraphicFramePr>
        <p:xfrm>
          <a:off x="5768733" y="1742536"/>
          <a:ext cx="5911431" cy="31572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9661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51"/>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715992" y="327804"/>
            <a:ext cx="10964173" cy="338554"/>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p:txBody>
      </p:sp>
      <p:sp>
        <p:nvSpPr>
          <p:cNvPr id="3" name="Rectangle 2"/>
          <p:cNvSpPr/>
          <p:nvPr/>
        </p:nvSpPr>
        <p:spPr>
          <a:xfrm>
            <a:off x="715991" y="666358"/>
            <a:ext cx="10964173" cy="2031325"/>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5. </a:t>
            </a:r>
            <a:r>
              <a:rPr lang="en-IN" b="1" dirty="0" smtClean="0">
                <a:latin typeface="Times New Roman" panose="02020603050405020304" pitchFamily="18" charset="0"/>
                <a:cs typeface="Times New Roman" panose="02020603050405020304" pitchFamily="18" charset="0"/>
              </a:rPr>
              <a:t>Evaluation</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Once models are created, they need to be evaluated to determine their effectiveness in addressing the</a:t>
            </a:r>
          </a:p>
          <a:p>
            <a:r>
              <a:rPr lang="en-IN" dirty="0">
                <a:latin typeface="Times New Roman" panose="02020603050405020304" pitchFamily="18" charset="0"/>
                <a:cs typeface="Times New Roman" panose="02020603050405020304" pitchFamily="18" charset="0"/>
              </a:rPr>
              <a:t>    business objectives. This phase involves assessing model performance, considering different metrics, and selecting</a:t>
            </a:r>
          </a:p>
          <a:p>
            <a:r>
              <a:rPr lang="en-IN" dirty="0">
                <a:latin typeface="Times New Roman" panose="02020603050405020304" pitchFamily="18" charset="0"/>
                <a:cs typeface="Times New Roman" panose="02020603050405020304" pitchFamily="18" charset="0"/>
              </a:rPr>
              <a:t>    the best model.</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6. Deployment:</a:t>
            </a:r>
            <a:r>
              <a:rPr lang="en-IN" dirty="0">
                <a:latin typeface="Times New Roman" panose="02020603050405020304" pitchFamily="18" charset="0"/>
                <a:cs typeface="Times New Roman" panose="02020603050405020304" pitchFamily="18" charset="0"/>
              </a:rPr>
              <a:t> In this final phase, the insights and knowledge derived from the data are deployed into the business.</a:t>
            </a:r>
          </a:p>
          <a:p>
            <a:r>
              <a:rPr lang="en-IN" dirty="0">
                <a:latin typeface="Times New Roman" panose="02020603050405020304" pitchFamily="18" charset="0"/>
                <a:cs typeface="Times New Roman" panose="02020603050405020304" pitchFamily="18" charset="0"/>
              </a:rPr>
              <a:t>    This could involve implementing the model into a production environment, creating a report, or taking actions</a:t>
            </a:r>
          </a:p>
          <a:p>
            <a:r>
              <a:rPr lang="en-IN" dirty="0">
                <a:latin typeface="Times New Roman" panose="02020603050405020304" pitchFamily="18" charset="0"/>
                <a:cs typeface="Times New Roman" panose="02020603050405020304" pitchFamily="18" charset="0"/>
              </a:rPr>
              <a:t>    based on the results.</a:t>
            </a:r>
          </a:p>
        </p:txBody>
      </p:sp>
    </p:spTree>
    <p:extLst>
      <p:ext uri="{BB962C8B-B14F-4D97-AF65-F5344CB8AC3E}">
        <p14:creationId xmlns:p14="http://schemas.microsoft.com/office/powerpoint/2010/main" val="34617656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51"/>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715992" y="327804"/>
            <a:ext cx="10964173" cy="338554"/>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p:txBody>
      </p:sp>
      <p:sp>
        <p:nvSpPr>
          <p:cNvPr id="3" name="Rectangle 2"/>
          <p:cNvSpPr/>
          <p:nvPr/>
        </p:nvSpPr>
        <p:spPr>
          <a:xfrm>
            <a:off x="4092513" y="4289454"/>
            <a:ext cx="4211130" cy="923330"/>
          </a:xfrm>
          <a:prstGeom prst="rect">
            <a:avLst/>
          </a:prstGeom>
        </p:spPr>
        <p:txBody>
          <a:bodyPr wrap="square">
            <a:spAutoFit/>
          </a:bodyPr>
          <a:lstStyle/>
          <a:p>
            <a:r>
              <a:rPr lang="en-IN" sz="5400" dirty="0" smtClean="0">
                <a:ln w="0"/>
                <a:solidFill>
                  <a:schemeClr val="accent2">
                    <a:lumMod val="75000"/>
                  </a:schemeClr>
                </a:solidFill>
                <a:effectLst>
                  <a:outerShdw blurRad="50800" dist="38100" dir="10800000" algn="r" rotWithShape="0">
                    <a:prstClr val="black">
                      <a:alpha val="40000"/>
                    </a:prstClr>
                  </a:outerShdw>
                  <a:reflection blurRad="6350" stA="53000" endA="300" endPos="35500" dir="5400000" sy="-90000" algn="bl" rotWithShape="0"/>
                </a:effectLst>
                <a:latin typeface="Times New Roman" panose="02020603050405020304" pitchFamily="18" charset="0"/>
                <a:cs typeface="Times New Roman" panose="02020603050405020304" pitchFamily="18" charset="0"/>
              </a:rPr>
              <a:t>THANKYOU</a:t>
            </a:r>
            <a:endParaRPr lang="en-IN" sz="5400" dirty="0">
              <a:solidFill>
                <a:schemeClr val="accent2">
                  <a:lumMod val="75000"/>
                </a:schemeClr>
              </a:solidFill>
              <a:effectLst>
                <a:outerShdw blurRad="50800" dist="38100" dir="10800000" algn="r" rotWithShape="0">
                  <a:prstClr val="black">
                    <a:alpha val="40000"/>
                  </a:prstClr>
                </a:outerShdw>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2640915"/>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909756"/>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5199257" y="1017916"/>
            <a:ext cx="1620957" cy="461665"/>
          </a:xfrm>
          <a:prstGeom prst="rect">
            <a:avLst/>
          </a:prstGeom>
          <a:noFill/>
        </p:spPr>
        <p:txBody>
          <a:bodyPr wrap="none" rtlCol="0">
            <a:spAutoFit/>
          </a:bodyPr>
          <a:lstStyle/>
          <a:p>
            <a:r>
              <a:rPr lang="en-IN" sz="2400" b="1" u="sng" dirty="0" smtClean="0">
                <a:latin typeface="Times New Roman" panose="02020603050405020304" pitchFamily="18" charset="0"/>
                <a:cs typeface="Times New Roman" panose="02020603050405020304" pitchFamily="18" charset="0"/>
              </a:rPr>
              <a:t>PROJECT</a:t>
            </a:r>
            <a:endParaRPr lang="en-IN" sz="2400" b="1" u="sng" dirty="0">
              <a:latin typeface="Times New Roman" panose="02020603050405020304" pitchFamily="18" charset="0"/>
              <a:cs typeface="Times New Roman" panose="02020603050405020304" pitchFamily="18" charset="0"/>
            </a:endParaRPr>
          </a:p>
        </p:txBody>
      </p:sp>
      <p:sp>
        <p:nvSpPr>
          <p:cNvPr id="3" name="Rectangle 2"/>
          <p:cNvSpPr/>
          <p:nvPr/>
        </p:nvSpPr>
        <p:spPr>
          <a:xfrm>
            <a:off x="589472" y="1686615"/>
            <a:ext cx="10840528" cy="2031325"/>
          </a:xfrm>
          <a:prstGeom prst="rect">
            <a:avLst/>
          </a:prstGeom>
        </p:spPr>
        <p:txBody>
          <a:bodyPr wrap="square">
            <a:spAutoFit/>
          </a:bodyPr>
          <a:lstStyle/>
          <a:p>
            <a:pPr algn="just"/>
            <a:r>
              <a:rPr lang="en-IN" b="1" i="1" dirty="0" err="1" smtClean="0">
                <a:solidFill>
                  <a:srgbClr val="000000"/>
                </a:solidFill>
                <a:latin typeface="Times New Roman" panose="02020603050405020304" pitchFamily="18" charset="0"/>
                <a:cs typeface="Times New Roman" panose="02020603050405020304" pitchFamily="18" charset="0"/>
              </a:rPr>
              <a:t>iVision</a:t>
            </a:r>
            <a:r>
              <a:rPr lang="en-IN" b="1" i="1" dirty="0" smtClean="0">
                <a:solidFill>
                  <a:srgbClr val="000000"/>
                </a:solidFill>
                <a:latin typeface="Times New Roman" panose="02020603050405020304" pitchFamily="18" charset="0"/>
                <a:cs typeface="Times New Roman" panose="02020603050405020304" pitchFamily="18" charset="0"/>
              </a:rPr>
              <a:t> </a:t>
            </a:r>
            <a:r>
              <a:rPr lang="en-IN" dirty="0">
                <a:solidFill>
                  <a:srgbClr val="000000"/>
                </a:solidFill>
                <a:latin typeface="Times New Roman" panose="02020603050405020304" pitchFamily="18" charset="0"/>
                <a:cs typeface="Times New Roman" panose="02020603050405020304" pitchFamily="18" charset="0"/>
              </a:rPr>
              <a:t>is a well-known analytics firm. </a:t>
            </a:r>
            <a:r>
              <a:rPr lang="en-IN" b="1" i="1" dirty="0" err="1">
                <a:solidFill>
                  <a:srgbClr val="000000"/>
                </a:solidFill>
                <a:latin typeface="Times New Roman" panose="02020603050405020304" pitchFamily="18" charset="0"/>
                <a:cs typeface="Times New Roman" panose="02020603050405020304" pitchFamily="18" charset="0"/>
              </a:rPr>
              <a:t>iVision</a:t>
            </a:r>
            <a:r>
              <a:rPr lang="en-IN" b="1" i="1" dirty="0">
                <a:solidFill>
                  <a:srgbClr val="000000"/>
                </a:solidFill>
                <a:latin typeface="Times New Roman" panose="02020603050405020304" pitchFamily="18" charset="0"/>
                <a:cs typeface="Times New Roman" panose="02020603050405020304" pitchFamily="18" charset="0"/>
              </a:rPr>
              <a:t> </a:t>
            </a:r>
            <a:r>
              <a:rPr lang="en-IN" dirty="0">
                <a:solidFill>
                  <a:srgbClr val="000000"/>
                </a:solidFill>
                <a:latin typeface="Times New Roman" panose="02020603050405020304" pitchFamily="18" charset="0"/>
                <a:cs typeface="Times New Roman" panose="02020603050405020304" pitchFamily="18" charset="0"/>
              </a:rPr>
              <a:t>does analytics on the data shared by their clients. Recently, </a:t>
            </a:r>
            <a:r>
              <a:rPr lang="en-IN" b="1" i="1" dirty="0" err="1">
                <a:solidFill>
                  <a:srgbClr val="000000"/>
                </a:solidFill>
                <a:latin typeface="Times New Roman" panose="02020603050405020304" pitchFamily="18" charset="0"/>
                <a:cs typeface="Times New Roman" panose="02020603050405020304" pitchFamily="18" charset="0"/>
              </a:rPr>
              <a:t>iVision</a:t>
            </a:r>
            <a:r>
              <a:rPr lang="en-IN" b="1" i="1" dirty="0">
                <a:solidFill>
                  <a:srgbClr val="000000"/>
                </a:solidFill>
                <a:latin typeface="Times New Roman" panose="02020603050405020304" pitchFamily="18" charset="0"/>
                <a:cs typeface="Times New Roman" panose="02020603050405020304" pitchFamily="18" charset="0"/>
              </a:rPr>
              <a:t> </a:t>
            </a:r>
            <a:r>
              <a:rPr lang="en-IN" dirty="0">
                <a:solidFill>
                  <a:srgbClr val="000000"/>
                </a:solidFill>
                <a:latin typeface="Times New Roman" panose="02020603050405020304" pitchFamily="18" charset="0"/>
                <a:cs typeface="Times New Roman" panose="02020603050405020304" pitchFamily="18" charset="0"/>
              </a:rPr>
              <a:t>collaborated with </a:t>
            </a:r>
            <a:r>
              <a:rPr lang="en-IN" b="1" i="1" dirty="0">
                <a:solidFill>
                  <a:srgbClr val="000000"/>
                </a:solidFill>
                <a:latin typeface="Times New Roman" panose="02020603050405020304" pitchFamily="18" charset="0"/>
                <a:cs typeface="Times New Roman" panose="02020603050405020304" pitchFamily="18" charset="0"/>
              </a:rPr>
              <a:t>Nile, </a:t>
            </a:r>
            <a:r>
              <a:rPr lang="en-IN" dirty="0">
                <a:solidFill>
                  <a:srgbClr val="000000"/>
                </a:solidFill>
                <a:latin typeface="Times New Roman" panose="02020603050405020304" pitchFamily="18" charset="0"/>
                <a:cs typeface="Times New Roman" panose="02020603050405020304" pitchFamily="18" charset="0"/>
              </a:rPr>
              <a:t>an E-commerce company. </a:t>
            </a:r>
            <a:r>
              <a:rPr lang="en-IN" b="1" i="1" dirty="0">
                <a:solidFill>
                  <a:srgbClr val="000000"/>
                </a:solidFill>
                <a:latin typeface="Times New Roman" panose="02020603050405020304" pitchFamily="18" charset="0"/>
                <a:cs typeface="Times New Roman" panose="02020603050405020304" pitchFamily="18" charset="0"/>
              </a:rPr>
              <a:t>Nile </a:t>
            </a:r>
            <a:r>
              <a:rPr lang="en-IN" dirty="0">
                <a:solidFill>
                  <a:srgbClr val="000000"/>
                </a:solidFill>
                <a:latin typeface="Times New Roman" panose="02020603050405020304" pitchFamily="18" charset="0"/>
                <a:cs typeface="Times New Roman" panose="02020603050405020304" pitchFamily="18" charset="0"/>
              </a:rPr>
              <a:t>intends to improve their customer service, but before doing so, </a:t>
            </a:r>
            <a:r>
              <a:rPr lang="en-IN" b="1" i="1" dirty="0">
                <a:solidFill>
                  <a:srgbClr val="000000"/>
                </a:solidFill>
                <a:latin typeface="Times New Roman" panose="02020603050405020304" pitchFamily="18" charset="0"/>
                <a:cs typeface="Times New Roman" panose="02020603050405020304" pitchFamily="18" charset="0"/>
              </a:rPr>
              <a:t>Nile </a:t>
            </a:r>
            <a:r>
              <a:rPr lang="en-IN" dirty="0">
                <a:solidFill>
                  <a:srgbClr val="000000"/>
                </a:solidFill>
                <a:latin typeface="Times New Roman" panose="02020603050405020304" pitchFamily="18" charset="0"/>
                <a:cs typeface="Times New Roman" panose="02020603050405020304" pitchFamily="18" charset="0"/>
              </a:rPr>
              <a:t>wants to get some insights on their customer service request data. To help </a:t>
            </a:r>
            <a:r>
              <a:rPr lang="en-IN" b="1" i="1" dirty="0">
                <a:solidFill>
                  <a:srgbClr val="000000"/>
                </a:solidFill>
                <a:latin typeface="Times New Roman" panose="02020603050405020304" pitchFamily="18" charset="0"/>
                <a:cs typeface="Times New Roman" panose="02020603050405020304" pitchFamily="18" charset="0"/>
              </a:rPr>
              <a:t>Nile </a:t>
            </a:r>
            <a:r>
              <a:rPr lang="en-IN" dirty="0">
                <a:solidFill>
                  <a:srgbClr val="000000"/>
                </a:solidFill>
                <a:latin typeface="Times New Roman" panose="02020603050405020304" pitchFamily="18" charset="0"/>
                <a:cs typeface="Times New Roman" panose="02020603050405020304" pitchFamily="18" charset="0"/>
              </a:rPr>
              <a:t>make better business decisions and improve their services, </a:t>
            </a:r>
            <a:r>
              <a:rPr lang="en-IN" b="1" i="1" dirty="0" err="1">
                <a:solidFill>
                  <a:srgbClr val="000000"/>
                </a:solidFill>
                <a:latin typeface="Times New Roman" panose="02020603050405020304" pitchFamily="18" charset="0"/>
                <a:cs typeface="Times New Roman" panose="02020603050405020304" pitchFamily="18" charset="0"/>
              </a:rPr>
              <a:t>iVision</a:t>
            </a:r>
            <a:r>
              <a:rPr lang="en-IN" b="1" i="1" dirty="0">
                <a:solidFill>
                  <a:srgbClr val="000000"/>
                </a:solidFill>
                <a:latin typeface="Times New Roman" panose="02020603050405020304" pitchFamily="18" charset="0"/>
                <a:cs typeface="Times New Roman" panose="02020603050405020304" pitchFamily="18" charset="0"/>
              </a:rPr>
              <a:t> </a:t>
            </a:r>
            <a:r>
              <a:rPr lang="en-IN" dirty="0">
                <a:solidFill>
                  <a:srgbClr val="000000"/>
                </a:solidFill>
                <a:latin typeface="Times New Roman" panose="02020603050405020304" pitchFamily="18" charset="0"/>
                <a:cs typeface="Times New Roman" panose="02020603050405020304" pitchFamily="18" charset="0"/>
              </a:rPr>
              <a:t>is engaged to provide </a:t>
            </a:r>
            <a:r>
              <a:rPr lang="en-IN" b="1" i="1" dirty="0">
                <a:solidFill>
                  <a:srgbClr val="000000"/>
                </a:solidFill>
                <a:latin typeface="Times New Roman" panose="02020603050405020304" pitchFamily="18" charset="0"/>
                <a:cs typeface="Times New Roman" panose="02020603050405020304" pitchFamily="18" charset="0"/>
              </a:rPr>
              <a:t>Nile </a:t>
            </a:r>
            <a:r>
              <a:rPr lang="en-IN" dirty="0">
                <a:solidFill>
                  <a:srgbClr val="000000"/>
                </a:solidFill>
                <a:latin typeface="Times New Roman" panose="02020603050405020304" pitchFamily="18" charset="0"/>
                <a:cs typeface="Times New Roman" panose="02020603050405020304" pitchFamily="18" charset="0"/>
              </a:rPr>
              <a:t>access to the analytics dashboard and report. </a:t>
            </a:r>
          </a:p>
          <a:p>
            <a:pPr algn="just"/>
            <a:r>
              <a:rPr lang="en-IN" b="1" i="1" dirty="0">
                <a:solidFill>
                  <a:srgbClr val="000000"/>
                </a:solidFill>
                <a:latin typeface="Times New Roman" panose="02020603050405020304" pitchFamily="18" charset="0"/>
                <a:cs typeface="Times New Roman" panose="02020603050405020304" pitchFamily="18" charset="0"/>
              </a:rPr>
              <a:t>Nile </a:t>
            </a:r>
            <a:r>
              <a:rPr lang="en-IN" dirty="0">
                <a:solidFill>
                  <a:srgbClr val="000000"/>
                </a:solidFill>
                <a:latin typeface="Times New Roman" panose="02020603050405020304" pitchFamily="18" charset="0"/>
                <a:cs typeface="Times New Roman" panose="02020603050405020304" pitchFamily="18" charset="0"/>
              </a:rPr>
              <a:t>has shared its customer service data with </a:t>
            </a:r>
            <a:r>
              <a:rPr lang="en-IN" b="1" i="1" dirty="0" err="1">
                <a:solidFill>
                  <a:srgbClr val="000000"/>
                </a:solidFill>
                <a:latin typeface="Times New Roman" panose="02020603050405020304" pitchFamily="18" charset="0"/>
                <a:cs typeface="Times New Roman" panose="02020603050405020304" pitchFamily="18" charset="0"/>
              </a:rPr>
              <a:t>iVision</a:t>
            </a:r>
            <a:r>
              <a:rPr lang="en-IN" dirty="0">
                <a:solidFill>
                  <a:srgbClr val="000000"/>
                </a:solidFill>
                <a:latin typeface="Times New Roman" panose="02020603050405020304" pitchFamily="18" charset="0"/>
                <a:cs typeface="Times New Roman" panose="02020603050405020304" pitchFamily="18" charset="0"/>
              </a:rPr>
              <a:t>. As an employee of </a:t>
            </a:r>
            <a:r>
              <a:rPr lang="en-IN" b="1" i="1" dirty="0" err="1">
                <a:solidFill>
                  <a:srgbClr val="000000"/>
                </a:solidFill>
                <a:latin typeface="Times New Roman" panose="02020603050405020304" pitchFamily="18" charset="0"/>
                <a:cs typeface="Times New Roman" panose="02020603050405020304" pitchFamily="18" charset="0"/>
              </a:rPr>
              <a:t>iVision</a:t>
            </a:r>
            <a:r>
              <a:rPr lang="en-IN" dirty="0">
                <a:solidFill>
                  <a:srgbClr val="000000"/>
                </a:solidFill>
                <a:latin typeface="Times New Roman" panose="02020603050405020304" pitchFamily="18" charset="0"/>
                <a:cs typeface="Times New Roman" panose="02020603050405020304" pitchFamily="18" charset="0"/>
              </a:rPr>
              <a:t>, you are responsible for creating this analytics report.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30296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51"/>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613913" y="1242204"/>
            <a:ext cx="10964173" cy="2800767"/>
          </a:xfrm>
          <a:prstGeom prst="rect">
            <a:avLst/>
          </a:prstGeom>
          <a:noFill/>
        </p:spPr>
        <p:txBody>
          <a:bodyPr wrap="square" rtlCol="0">
            <a:spAutoFit/>
          </a:bodyPr>
          <a:lstStyle/>
          <a:p>
            <a:pPr marL="285750" indent="-285750" algn="just">
              <a:buFont typeface="Wingdings" panose="05000000000000000000" pitchFamily="2" charset="2"/>
              <a:buChar char="q"/>
            </a:pPr>
            <a:r>
              <a:rPr lang="en-IN" sz="1600" dirty="0" smtClean="0">
                <a:latin typeface="Times New Roman" panose="02020603050405020304" pitchFamily="18" charset="0"/>
                <a:cs typeface="Times New Roman" panose="02020603050405020304" pitchFamily="18" charset="0"/>
              </a:rPr>
              <a:t>What Analytics Framework </a:t>
            </a:r>
            <a:r>
              <a:rPr lang="en-IN" sz="1600" dirty="0">
                <a:latin typeface="Times New Roman" panose="02020603050405020304" pitchFamily="18" charset="0"/>
                <a:cs typeface="Times New Roman" panose="02020603050405020304" pitchFamily="18" charset="0"/>
              </a:rPr>
              <a:t>s</a:t>
            </a:r>
            <a:r>
              <a:rPr lang="en-IN" sz="1600" dirty="0" smtClean="0">
                <a:latin typeface="Times New Roman" panose="02020603050405020304" pitchFamily="18" charset="0"/>
                <a:cs typeface="Times New Roman" panose="02020603050405020304" pitchFamily="18" charset="0"/>
              </a:rPr>
              <a:t>hould be taken into account for the completion of given Task or Project?</a:t>
            </a:r>
          </a:p>
          <a:p>
            <a:pPr algn="just"/>
            <a:endParaRPr lang="en-IN" sz="1600"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choice of analytics framework for a task or project depends on the specific objectives, complexity, and nature of </a:t>
            </a:r>
            <a:r>
              <a:rPr lang="en-IN" sz="1600" dirty="0" smtClean="0">
                <a:latin typeface="Times New Roman" panose="02020603050405020304" pitchFamily="18" charset="0"/>
                <a:cs typeface="Times New Roman" panose="02020603050405020304" pitchFamily="18" charset="0"/>
              </a:rPr>
              <a:t>the</a:t>
            </a:r>
          </a:p>
          <a:p>
            <a:pPr algn="just"/>
            <a:r>
              <a:rPr lang="en-IN" sz="1600" dirty="0" smtClean="0">
                <a:latin typeface="Times New Roman" panose="02020603050405020304" pitchFamily="18" charset="0"/>
                <a:cs typeface="Times New Roman" panose="02020603050405020304" pitchFamily="18" charset="0"/>
              </a:rPr>
              <a:t>       project</a:t>
            </a:r>
            <a:r>
              <a:rPr lang="en-IN" sz="1600" dirty="0">
                <a:latin typeface="Times New Roman" panose="02020603050405020304" pitchFamily="18" charset="0"/>
                <a:cs typeface="Times New Roman" panose="02020603050405020304" pitchFamily="18" charset="0"/>
              </a:rPr>
              <a:t>. Here we’ll be using </a:t>
            </a:r>
            <a:r>
              <a:rPr lang="en-IN" sz="1600" b="1" dirty="0">
                <a:latin typeface="Times New Roman" panose="02020603050405020304" pitchFamily="18" charset="0"/>
                <a:cs typeface="Times New Roman" panose="02020603050405020304" pitchFamily="18" charset="0"/>
              </a:rPr>
              <a:t>CRISP-DM</a:t>
            </a:r>
            <a:r>
              <a:rPr lang="en-IN" sz="1600" dirty="0">
                <a:latin typeface="Times New Roman" panose="02020603050405020304" pitchFamily="18" charset="0"/>
                <a:cs typeface="Times New Roman" panose="02020603050405020304" pitchFamily="18" charset="0"/>
              </a:rPr>
              <a:t> for this </a:t>
            </a:r>
            <a:r>
              <a:rPr lang="en-IN" sz="1600" dirty="0" smtClean="0">
                <a:latin typeface="Times New Roman" panose="02020603050405020304" pitchFamily="18" charset="0"/>
                <a:cs typeface="Times New Roman" panose="02020603050405020304" pitchFamily="18" charset="0"/>
              </a:rPr>
              <a:t>Project.</a:t>
            </a:r>
          </a:p>
          <a:p>
            <a:pPr algn="just"/>
            <a:r>
              <a:rPr lang="en-IN" sz="1600" b="1" dirty="0">
                <a:latin typeface="Times New Roman" panose="02020603050405020304" pitchFamily="18" charset="0"/>
                <a:cs typeface="Times New Roman" panose="02020603050405020304" pitchFamily="18" charset="0"/>
              </a:rPr>
              <a:t> </a:t>
            </a:r>
            <a:r>
              <a:rPr lang="en-IN" sz="1600" b="1" dirty="0" smtClean="0">
                <a:latin typeface="Times New Roman" panose="02020603050405020304" pitchFamily="18" charset="0"/>
                <a:cs typeface="Times New Roman" panose="02020603050405020304" pitchFamily="18" charset="0"/>
              </a:rPr>
              <a:t>     CRISP-DM</a:t>
            </a:r>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stands for </a:t>
            </a:r>
            <a:r>
              <a:rPr lang="en-IN" sz="1600" b="1" dirty="0">
                <a:latin typeface="Times New Roman" panose="02020603050405020304" pitchFamily="18" charset="0"/>
                <a:cs typeface="Times New Roman" panose="02020603050405020304" pitchFamily="18" charset="0"/>
              </a:rPr>
              <a:t>Cross-Industry Standard Process for Data Mining</a:t>
            </a:r>
            <a:r>
              <a:rPr lang="en-IN" sz="1600" dirty="0">
                <a:latin typeface="Times New Roman" panose="02020603050405020304" pitchFamily="18" charset="0"/>
                <a:cs typeface="Times New Roman" panose="02020603050405020304" pitchFamily="18" charset="0"/>
              </a:rPr>
              <a:t>. It's a widely used methodology in the field of </a:t>
            </a:r>
            <a:r>
              <a:rPr lang="en-IN" sz="1600" dirty="0" smtClean="0">
                <a:latin typeface="Times New Roman" panose="02020603050405020304" pitchFamily="18" charset="0"/>
                <a:cs typeface="Times New Roman" panose="02020603050405020304" pitchFamily="18" charset="0"/>
              </a:rPr>
              <a:t>data </a:t>
            </a:r>
            <a:endParaRPr lang="en-IN" sz="1600" dirty="0">
              <a:latin typeface="Times New Roman" panose="02020603050405020304" pitchFamily="18" charset="0"/>
              <a:cs typeface="Times New Roman" panose="02020603050405020304" pitchFamily="18" charset="0"/>
            </a:endParaRPr>
          </a:p>
          <a:p>
            <a:pPr algn="just"/>
            <a:r>
              <a:rPr lang="en-IN" sz="1600" dirty="0" smtClean="0">
                <a:latin typeface="Times New Roman" panose="02020603050405020304" pitchFamily="18" charset="0"/>
                <a:cs typeface="Times New Roman" panose="02020603050405020304" pitchFamily="18" charset="0"/>
              </a:rPr>
              <a:t>      mining </a:t>
            </a:r>
            <a:r>
              <a:rPr lang="en-IN" sz="1600" dirty="0">
                <a:latin typeface="Times New Roman" panose="02020603050405020304" pitchFamily="18" charset="0"/>
                <a:cs typeface="Times New Roman" panose="02020603050405020304" pitchFamily="18" charset="0"/>
              </a:rPr>
              <a:t>and analytics. The approach is a structured and comprehensive way to guide professionals through the stages of a </a:t>
            </a:r>
            <a:r>
              <a:rPr lang="en-IN" sz="1600" dirty="0" smtClean="0">
                <a:latin typeface="Times New Roman" panose="02020603050405020304" pitchFamily="18" charset="0"/>
                <a:cs typeface="Times New Roman" panose="02020603050405020304" pitchFamily="18" charset="0"/>
              </a:rPr>
              <a:t>data</a:t>
            </a:r>
          </a:p>
          <a:p>
            <a:pPr algn="just"/>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mining </a:t>
            </a:r>
            <a:r>
              <a:rPr lang="en-IN" sz="1600" dirty="0">
                <a:latin typeface="Times New Roman" panose="02020603050405020304" pitchFamily="18" charset="0"/>
                <a:cs typeface="Times New Roman" panose="02020603050405020304" pitchFamily="18" charset="0"/>
              </a:rPr>
              <a:t>project, from understanding the business problem to deploying the </a:t>
            </a:r>
            <a:r>
              <a:rPr lang="en-IN" sz="1600" dirty="0" smtClean="0">
                <a:latin typeface="Times New Roman" panose="02020603050405020304" pitchFamily="18" charset="0"/>
                <a:cs typeface="Times New Roman" panose="02020603050405020304" pitchFamily="18" charset="0"/>
              </a:rPr>
              <a:t>results. The </a:t>
            </a:r>
            <a:r>
              <a:rPr lang="en-IN" sz="1600" dirty="0">
                <a:latin typeface="Times New Roman" panose="02020603050405020304" pitchFamily="18" charset="0"/>
                <a:cs typeface="Times New Roman" panose="02020603050405020304" pitchFamily="18" charset="0"/>
              </a:rPr>
              <a:t>CRISP-DM process consists of six </a:t>
            </a:r>
            <a:r>
              <a:rPr lang="en-IN" sz="1600" dirty="0" smtClean="0">
                <a:latin typeface="Times New Roman" panose="02020603050405020304" pitchFamily="18" charset="0"/>
                <a:cs typeface="Times New Roman" panose="02020603050405020304" pitchFamily="18" charset="0"/>
              </a:rPr>
              <a:t>main</a:t>
            </a:r>
          </a:p>
          <a:p>
            <a:pPr algn="just"/>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phases.</a:t>
            </a:r>
            <a:endParaRPr lang="en-IN" sz="1600" b="1" dirty="0" smtClean="0">
              <a:latin typeface="Times New Roman" panose="02020603050405020304" pitchFamily="18" charset="0"/>
              <a:cs typeface="Times New Roman" panose="02020603050405020304" pitchFamily="18" charset="0"/>
            </a:endParaRPr>
          </a:p>
          <a:p>
            <a:pPr algn="just"/>
            <a:r>
              <a:rPr lang="en-IN" sz="1600" b="1" dirty="0">
                <a:latin typeface="Times New Roman" panose="02020603050405020304" pitchFamily="18" charset="0"/>
                <a:cs typeface="Times New Roman" panose="02020603050405020304" pitchFamily="18" charset="0"/>
              </a:rPr>
              <a:t> </a:t>
            </a:r>
            <a:r>
              <a:rPr lang="en-IN" sz="1600" b="1" dirty="0" smtClean="0">
                <a:latin typeface="Times New Roman" panose="02020603050405020304" pitchFamily="18" charset="0"/>
                <a:cs typeface="Times New Roman" panose="02020603050405020304" pitchFamily="18" charset="0"/>
              </a:rPr>
              <a:t>     CRISP-DM</a:t>
            </a:r>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is iterative, meaning it’s common for the process to cycle back to previous stages as new insights are gained or </a:t>
            </a:r>
            <a:r>
              <a:rPr lang="en-IN" sz="1600" dirty="0" smtClean="0">
                <a:latin typeface="Times New Roman" panose="02020603050405020304" pitchFamily="18" charset="0"/>
                <a:cs typeface="Times New Roman" panose="02020603050405020304" pitchFamily="18" charset="0"/>
              </a:rPr>
              <a:t>as</a:t>
            </a:r>
          </a:p>
          <a:p>
            <a:pPr algn="just"/>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requirements </a:t>
            </a:r>
            <a:r>
              <a:rPr lang="en-IN" sz="1600" dirty="0">
                <a:latin typeface="Times New Roman" panose="02020603050405020304" pitchFamily="18" charset="0"/>
                <a:cs typeface="Times New Roman" panose="02020603050405020304" pitchFamily="18" charset="0"/>
              </a:rPr>
              <a:t>change. The flexibility of this methodology allows data scientists and analysts to adapt and refine their </a:t>
            </a:r>
            <a:r>
              <a:rPr lang="en-IN" sz="1600" dirty="0" smtClean="0">
                <a:latin typeface="Times New Roman" panose="02020603050405020304" pitchFamily="18" charset="0"/>
                <a:cs typeface="Times New Roman" panose="02020603050405020304" pitchFamily="18" charset="0"/>
              </a:rPr>
              <a:t>approach</a:t>
            </a:r>
          </a:p>
          <a:p>
            <a:pPr algn="just"/>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based </a:t>
            </a:r>
            <a:r>
              <a:rPr lang="en-IN" sz="1600" dirty="0">
                <a:latin typeface="Times New Roman" panose="02020603050405020304" pitchFamily="18" charset="0"/>
                <a:cs typeface="Times New Roman" panose="02020603050405020304" pitchFamily="18" charset="0"/>
              </a:rPr>
              <a:t>on the ongoing analysis and evolving business needs</a:t>
            </a:r>
            <a:r>
              <a:rPr lang="en-IN" sz="1600" dirty="0" smtClean="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2101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715992" y="327804"/>
            <a:ext cx="10964173" cy="338554"/>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p:txBody>
      </p:sp>
      <p:sp>
        <p:nvSpPr>
          <p:cNvPr id="4" name="Rectangle 3"/>
          <p:cNvSpPr/>
          <p:nvPr/>
        </p:nvSpPr>
        <p:spPr>
          <a:xfrm>
            <a:off x="715992" y="327804"/>
            <a:ext cx="10821836" cy="6494085"/>
          </a:xfrm>
          <a:prstGeom prst="rect">
            <a:avLst/>
          </a:prstGeom>
        </p:spPr>
        <p:txBody>
          <a:bodyPr wrap="square">
            <a:spAutoFit/>
          </a:bodyPr>
          <a:lstStyle/>
          <a:p>
            <a:r>
              <a:rPr lang="en-IN" b="1" dirty="0" smtClean="0">
                <a:latin typeface="Times New Roman" panose="02020603050405020304" pitchFamily="18" charset="0"/>
                <a:cs typeface="Times New Roman" panose="02020603050405020304" pitchFamily="18" charset="0"/>
              </a:rPr>
              <a:t>CRISP-DM </a:t>
            </a:r>
            <a:r>
              <a:rPr lang="en-IN" b="1" dirty="0">
                <a:latin typeface="Times New Roman" panose="02020603050405020304" pitchFamily="18" charset="0"/>
                <a:cs typeface="Times New Roman" panose="02020603050405020304" pitchFamily="18" charset="0"/>
              </a:rPr>
              <a:t>Chart </a:t>
            </a:r>
            <a:r>
              <a:rPr lang="en-IN" b="1" dirty="0" smtClean="0">
                <a:latin typeface="Times New Roman" panose="02020603050405020304" pitchFamily="18" charset="0"/>
                <a:cs typeface="Times New Roman" panose="02020603050405020304" pitchFamily="18" charset="0"/>
              </a:rPr>
              <a:t>Structure</a:t>
            </a:r>
          </a:p>
          <a:p>
            <a:endParaRPr lang="en-IN" sz="1600" b="1" dirty="0">
              <a:latin typeface="Times New Roman" panose="02020603050405020304" pitchFamily="18" charset="0"/>
              <a:cs typeface="Times New Roman" panose="02020603050405020304" pitchFamily="18" charset="0"/>
            </a:endParaRPr>
          </a:p>
          <a:p>
            <a:pPr>
              <a:buFont typeface="+mj-lt"/>
              <a:buAutoNum type="arabicPeriod"/>
            </a:pPr>
            <a:r>
              <a:rPr lang="en-IN" sz="1600" b="1" dirty="0">
                <a:latin typeface="Times New Roman" panose="02020603050405020304" pitchFamily="18" charset="0"/>
                <a:cs typeface="Times New Roman" panose="02020603050405020304" pitchFamily="18" charset="0"/>
              </a:rPr>
              <a:t>Business Understanding:</a:t>
            </a:r>
            <a:endParaRPr lang="en-IN" sz="1600" dirty="0">
              <a:latin typeface="Times New Roman" panose="02020603050405020304" pitchFamily="18" charset="0"/>
              <a:cs typeface="Times New Roman" panose="02020603050405020304" pitchFamily="18" charset="0"/>
            </a:endParaRP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Goals and objectives</a:t>
            </a:r>
          </a:p>
          <a:p>
            <a:pPr marL="742950" lvl="1" indent="-285750">
              <a:buFont typeface="+mj-lt"/>
              <a:buAutoNum type="alphaLcPeriod"/>
            </a:pPr>
            <a:r>
              <a:rPr lang="en-IN" sz="1600" dirty="0" smtClean="0">
                <a:latin typeface="Times New Roman" panose="02020603050405020304" pitchFamily="18" charset="0"/>
                <a:cs typeface="Times New Roman" panose="02020603050405020304" pitchFamily="18" charset="0"/>
              </a:rPr>
              <a:t> Project </a:t>
            </a:r>
            <a:r>
              <a:rPr lang="en-IN" sz="1600" dirty="0">
                <a:latin typeface="Times New Roman" panose="02020603050405020304" pitchFamily="18" charset="0"/>
                <a:cs typeface="Times New Roman" panose="02020603050405020304" pitchFamily="18" charset="0"/>
              </a:rPr>
              <a:t>plan</a:t>
            </a:r>
          </a:p>
          <a:p>
            <a:pPr marL="742950" lvl="1" indent="-285750">
              <a:buFont typeface="+mj-lt"/>
              <a:buAutoNum type="alphaLcPeriod"/>
            </a:pPr>
            <a:r>
              <a:rPr lang="en-IN" sz="1600" dirty="0" smtClean="0">
                <a:latin typeface="Times New Roman" panose="02020603050405020304" pitchFamily="18" charset="0"/>
                <a:cs typeface="Times New Roman" panose="02020603050405020304" pitchFamily="18" charset="0"/>
              </a:rPr>
              <a:t> Business </a:t>
            </a:r>
            <a:r>
              <a:rPr lang="en-IN" sz="1600" dirty="0">
                <a:latin typeface="Times New Roman" panose="02020603050405020304" pitchFamily="18" charset="0"/>
                <a:cs typeface="Times New Roman" panose="02020603050405020304" pitchFamily="18" charset="0"/>
              </a:rPr>
              <a:t>success criteria</a:t>
            </a:r>
          </a:p>
          <a:p>
            <a:pPr>
              <a:buFont typeface="+mj-lt"/>
              <a:buAutoNum type="arabicPeriod"/>
            </a:pPr>
            <a:r>
              <a:rPr lang="en-IN" sz="1600" b="1" dirty="0">
                <a:latin typeface="Times New Roman" panose="02020603050405020304" pitchFamily="18" charset="0"/>
                <a:cs typeface="Times New Roman" panose="02020603050405020304" pitchFamily="18" charset="0"/>
              </a:rPr>
              <a:t>Data Understanding:</a:t>
            </a:r>
            <a:endParaRPr lang="en-IN" sz="1600" dirty="0">
              <a:latin typeface="Times New Roman" panose="02020603050405020304" pitchFamily="18" charset="0"/>
              <a:cs typeface="Times New Roman" panose="02020603050405020304" pitchFamily="18" charset="0"/>
            </a:endParaRP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Data collection sources</a:t>
            </a: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Data exploration</a:t>
            </a: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Initial data description</a:t>
            </a:r>
          </a:p>
          <a:p>
            <a:pPr>
              <a:buFont typeface="+mj-lt"/>
              <a:buAutoNum type="arabicPeriod"/>
            </a:pPr>
            <a:r>
              <a:rPr lang="en-IN" sz="1600" b="1" dirty="0">
                <a:latin typeface="Times New Roman" panose="02020603050405020304" pitchFamily="18" charset="0"/>
                <a:cs typeface="Times New Roman" panose="02020603050405020304" pitchFamily="18" charset="0"/>
              </a:rPr>
              <a:t>Data Preparation:</a:t>
            </a:r>
            <a:endParaRPr lang="en-IN" sz="1600" dirty="0">
              <a:latin typeface="Times New Roman" panose="02020603050405020304" pitchFamily="18" charset="0"/>
              <a:cs typeface="Times New Roman" panose="02020603050405020304" pitchFamily="18" charset="0"/>
            </a:endParaRP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Data cleaning</a:t>
            </a: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Data transformation</a:t>
            </a: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Data </a:t>
            </a:r>
            <a:r>
              <a:rPr lang="en-IN" sz="1600" dirty="0" smtClean="0">
                <a:latin typeface="Times New Roman" panose="02020603050405020304" pitchFamily="18" charset="0"/>
                <a:cs typeface="Times New Roman" panose="02020603050405020304" pitchFamily="18" charset="0"/>
              </a:rPr>
              <a:t>pre-processing</a:t>
            </a:r>
            <a:endParaRPr lang="en-IN" sz="1600" dirty="0">
              <a:latin typeface="Times New Roman" panose="02020603050405020304" pitchFamily="18" charset="0"/>
              <a:cs typeface="Times New Roman" panose="02020603050405020304" pitchFamily="18" charset="0"/>
            </a:endParaRPr>
          </a:p>
          <a:p>
            <a:pPr>
              <a:buFont typeface="+mj-lt"/>
              <a:buAutoNum type="arabicPeriod"/>
            </a:pPr>
            <a:r>
              <a:rPr lang="en-IN" sz="1600" b="1" dirty="0" err="1">
                <a:latin typeface="Times New Roman" panose="02020603050405020304" pitchFamily="18" charset="0"/>
                <a:cs typeface="Times New Roman" panose="02020603050405020304" pitchFamily="18" charset="0"/>
              </a:rPr>
              <a:t>Modeling</a:t>
            </a:r>
            <a:r>
              <a:rPr lang="en-IN" sz="1600" b="1"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Selection of </a:t>
            </a:r>
            <a:r>
              <a:rPr lang="en-IN" sz="1600" dirty="0" err="1">
                <a:latin typeface="Times New Roman" panose="02020603050405020304" pitchFamily="18" charset="0"/>
                <a:cs typeface="Times New Roman" panose="02020603050405020304" pitchFamily="18" charset="0"/>
              </a:rPr>
              <a:t>modeling</a:t>
            </a:r>
            <a:r>
              <a:rPr lang="en-IN" sz="1600" dirty="0">
                <a:latin typeface="Times New Roman" panose="02020603050405020304" pitchFamily="18" charset="0"/>
                <a:cs typeface="Times New Roman" panose="02020603050405020304" pitchFamily="18" charset="0"/>
              </a:rPr>
              <a:t> techniques</a:t>
            </a: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Building models</a:t>
            </a: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Assessing model quality</a:t>
            </a:r>
          </a:p>
          <a:p>
            <a:pPr>
              <a:buFont typeface="+mj-lt"/>
              <a:buAutoNum type="arabicPeriod"/>
            </a:pPr>
            <a:r>
              <a:rPr lang="en-IN" sz="1600" b="1" dirty="0">
                <a:latin typeface="Times New Roman" panose="02020603050405020304" pitchFamily="18" charset="0"/>
                <a:cs typeface="Times New Roman" panose="02020603050405020304" pitchFamily="18" charset="0"/>
              </a:rPr>
              <a:t>Evaluation:</a:t>
            </a:r>
            <a:endParaRPr lang="en-IN" sz="1600" dirty="0">
              <a:latin typeface="Times New Roman" panose="02020603050405020304" pitchFamily="18" charset="0"/>
              <a:cs typeface="Times New Roman" panose="02020603050405020304" pitchFamily="18" charset="0"/>
            </a:endParaRP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Model assessment</a:t>
            </a: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Business success criteria evaluation</a:t>
            </a: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Review of process</a:t>
            </a:r>
          </a:p>
          <a:p>
            <a:pPr>
              <a:buFont typeface="+mj-lt"/>
              <a:buAutoNum type="arabicPeriod"/>
            </a:pPr>
            <a:r>
              <a:rPr lang="en-IN" sz="1600" b="1" dirty="0">
                <a:latin typeface="Times New Roman" panose="02020603050405020304" pitchFamily="18" charset="0"/>
                <a:cs typeface="Times New Roman" panose="02020603050405020304" pitchFamily="18" charset="0"/>
              </a:rPr>
              <a:t>Deployment:</a:t>
            </a:r>
            <a:endParaRPr lang="en-IN" sz="1600" dirty="0">
              <a:latin typeface="Times New Roman" panose="02020603050405020304" pitchFamily="18" charset="0"/>
              <a:cs typeface="Times New Roman" panose="02020603050405020304" pitchFamily="18" charset="0"/>
            </a:endParaRP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Deployment plan</a:t>
            </a: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Final report</a:t>
            </a:r>
          </a:p>
          <a:p>
            <a:pPr marL="800100" lvl="1" indent="-342900">
              <a:buFont typeface="+mj-lt"/>
              <a:buAutoNum type="alphaLcPeriod"/>
            </a:pPr>
            <a:r>
              <a:rPr lang="en-IN" sz="1600" dirty="0">
                <a:latin typeface="Times New Roman" panose="02020603050405020304" pitchFamily="18" charset="0"/>
                <a:cs typeface="Times New Roman" panose="02020603050405020304" pitchFamily="18" charset="0"/>
              </a:rPr>
              <a:t>Project </a:t>
            </a:r>
            <a:r>
              <a:rPr lang="en-IN" sz="1600" dirty="0" smtClean="0">
                <a:latin typeface="Times New Roman" panose="02020603050405020304" pitchFamily="18" charset="0"/>
                <a:cs typeface="Times New Roman" panose="02020603050405020304" pitchFamily="18" charset="0"/>
              </a:rPr>
              <a:t>review</a:t>
            </a:r>
            <a:endParaRPr lang="en-IN"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5459" y="1328468"/>
            <a:ext cx="5118340" cy="3838755"/>
          </a:xfrm>
          <a:prstGeom prst="rect">
            <a:avLst/>
          </a:prstGeom>
          <a:ln>
            <a:noFill/>
          </a:ln>
          <a:effectLst>
            <a:softEdge rad="112500"/>
          </a:effectLst>
        </p:spPr>
      </p:pic>
    </p:spTree>
    <p:extLst>
      <p:ext uri="{BB962C8B-B14F-4D97-AF65-F5344CB8AC3E}">
        <p14:creationId xmlns:p14="http://schemas.microsoft.com/office/powerpoint/2010/main" val="6401399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77"/>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715992" y="438302"/>
            <a:ext cx="10964173" cy="338554"/>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p:txBody>
      </p:sp>
      <p:sp>
        <p:nvSpPr>
          <p:cNvPr id="3" name="Rectangle 2"/>
          <p:cNvSpPr/>
          <p:nvPr/>
        </p:nvSpPr>
        <p:spPr>
          <a:xfrm>
            <a:off x="580846" y="607579"/>
            <a:ext cx="11030308" cy="4862870"/>
          </a:xfrm>
          <a:prstGeom prst="rect">
            <a:avLst/>
          </a:prstGeom>
        </p:spPr>
        <p:txBody>
          <a:bodyPr wrap="square">
            <a:spAutoFit/>
          </a:bodyPr>
          <a:lstStyle/>
          <a:p>
            <a:pPr algn="just">
              <a:buFont typeface="+mj-lt"/>
              <a:buAutoNum type="arabicPeriod"/>
            </a:pPr>
            <a:r>
              <a:rPr lang="en-IN" sz="1600" b="1" dirty="0" smtClean="0">
                <a:latin typeface="Times New Roman" panose="02020603050405020304" pitchFamily="18" charset="0"/>
                <a:cs typeface="Times New Roman" panose="02020603050405020304" pitchFamily="18" charset="0"/>
              </a:rPr>
              <a:t>Business </a:t>
            </a:r>
            <a:r>
              <a:rPr lang="en-IN" sz="1600" b="1" dirty="0">
                <a:latin typeface="Times New Roman" panose="02020603050405020304" pitchFamily="18" charset="0"/>
                <a:cs typeface="Times New Roman" panose="02020603050405020304" pitchFamily="18" charset="0"/>
              </a:rPr>
              <a:t>Understanding:</a:t>
            </a:r>
            <a:r>
              <a:rPr lang="en-IN" sz="1600" dirty="0">
                <a:latin typeface="Times New Roman" panose="02020603050405020304" pitchFamily="18" charset="0"/>
                <a:cs typeface="Times New Roman" panose="02020603050405020304" pitchFamily="18" charset="0"/>
              </a:rPr>
              <a:t> This initial phase involves understanding the project objectives, requirements, and determining how data mining can provide solutions to the business problem.</a:t>
            </a:r>
          </a:p>
          <a:p>
            <a:pPr algn="just"/>
            <a:r>
              <a:rPr lang="en-IN" sz="1600" b="1" dirty="0" smtClean="0">
                <a:solidFill>
                  <a:srgbClr val="000000"/>
                </a:solidFill>
                <a:latin typeface="Times New Roman" panose="02020603050405020304" pitchFamily="18" charset="0"/>
                <a:cs typeface="Times New Roman" panose="02020603050405020304" pitchFamily="18" charset="0"/>
              </a:rPr>
              <a:t> </a:t>
            </a:r>
          </a:p>
          <a:p>
            <a:pPr algn="just"/>
            <a:r>
              <a:rPr lang="en-IN" sz="1600" b="1" dirty="0">
                <a:latin typeface="Times New Roman" panose="02020603050405020304" pitchFamily="18" charset="0"/>
                <a:cs typeface="Times New Roman" panose="02020603050405020304" pitchFamily="18" charset="0"/>
              </a:rPr>
              <a:t>Business Objective: </a:t>
            </a:r>
            <a:endParaRPr lang="en-IN" sz="1600"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The analysis aims to leverage data-driven approaches to optimize customer service processes, enhance customer experience, and drive overall business growth. By examining historical customer service data, the project seeks to identify patterns, trends, and opportunities for improvement, ultimately leading to enhanced customer loyalty and increased operational efficiency. </a:t>
            </a:r>
            <a:endParaRPr lang="en-IN" sz="1600" b="1" dirty="0" smtClean="0">
              <a:solidFill>
                <a:srgbClr val="000000"/>
              </a:solidFill>
              <a:latin typeface="Times New Roman" panose="02020603050405020304" pitchFamily="18" charset="0"/>
              <a:cs typeface="Times New Roman" panose="02020603050405020304" pitchFamily="18" charset="0"/>
            </a:endParaRPr>
          </a:p>
          <a:p>
            <a:pPr algn="just"/>
            <a:endParaRPr lang="en-IN" sz="1600" b="1" dirty="0">
              <a:solidFill>
                <a:srgbClr val="000000"/>
              </a:solidFill>
              <a:latin typeface="Times New Roman" panose="02020603050405020304" pitchFamily="18" charset="0"/>
              <a:cs typeface="Times New Roman" panose="02020603050405020304" pitchFamily="18" charset="0"/>
            </a:endParaRPr>
          </a:p>
          <a:p>
            <a:pPr algn="just"/>
            <a:r>
              <a:rPr lang="en-IN" sz="1600" b="1" dirty="0">
                <a:latin typeface="Times New Roman" panose="02020603050405020304" pitchFamily="18" charset="0"/>
                <a:cs typeface="Times New Roman" panose="02020603050405020304" pitchFamily="18" charset="0"/>
              </a:rPr>
              <a:t>Project Goals: </a:t>
            </a:r>
            <a:endParaRPr lang="en-IN" sz="1600" b="1" dirty="0">
              <a:solidFill>
                <a:srgbClr val="000000"/>
              </a:solidFill>
              <a:latin typeface="Times New Roman" panose="02020603050405020304" pitchFamily="18" charset="0"/>
              <a:cs typeface="Times New Roman" panose="02020603050405020304" pitchFamily="18" charset="0"/>
            </a:endParaRPr>
          </a:p>
          <a:p>
            <a:pPr algn="just"/>
            <a:r>
              <a:rPr lang="en-IN" dirty="0">
                <a:solidFill>
                  <a:srgbClr val="000000"/>
                </a:solidFill>
                <a:latin typeface="Times New Roman" panose="02020603050405020304" pitchFamily="18" charset="0"/>
                <a:cs typeface="Times New Roman" panose="02020603050405020304" pitchFamily="18" charset="0"/>
              </a:rPr>
              <a:t>• </a:t>
            </a:r>
            <a:r>
              <a:rPr lang="en-IN" sz="1600" b="1" dirty="0">
                <a:solidFill>
                  <a:srgbClr val="000000"/>
                </a:solidFill>
                <a:latin typeface="Times New Roman" panose="02020603050405020304" pitchFamily="18" charset="0"/>
                <a:cs typeface="Times New Roman" panose="02020603050405020304" pitchFamily="18" charset="0"/>
              </a:rPr>
              <a:t>Customer Sentiment Analysis: </a:t>
            </a:r>
            <a:r>
              <a:rPr lang="en-IN" sz="1600" dirty="0">
                <a:solidFill>
                  <a:srgbClr val="000000"/>
                </a:solidFill>
                <a:latin typeface="Times New Roman" panose="02020603050405020304" pitchFamily="18" charset="0"/>
                <a:cs typeface="Times New Roman" panose="02020603050405020304" pitchFamily="18" charset="0"/>
              </a:rPr>
              <a:t>Perform sentiment analysis on customer interactions. Identify positive, negative, and neutral sentiments expressed by customers to understand overall satisfaction levels. </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b="1" dirty="0">
                <a:solidFill>
                  <a:srgbClr val="000000"/>
                </a:solidFill>
                <a:latin typeface="Times New Roman" panose="02020603050405020304" pitchFamily="18" charset="0"/>
                <a:cs typeface="Times New Roman" panose="02020603050405020304" pitchFamily="18" charset="0"/>
              </a:rPr>
              <a:t>Root Cause Analysis: </a:t>
            </a:r>
            <a:r>
              <a:rPr lang="en-IN" sz="1600" dirty="0">
                <a:solidFill>
                  <a:srgbClr val="000000"/>
                </a:solidFill>
                <a:latin typeface="Times New Roman" panose="02020603050405020304" pitchFamily="18" charset="0"/>
                <a:cs typeface="Times New Roman" panose="02020603050405020304" pitchFamily="18" charset="0"/>
              </a:rPr>
              <a:t>Investigate common customer complaints. Pinpoint recurring problems to address them proactively and prevent future escalations. </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b="1" dirty="0">
                <a:solidFill>
                  <a:srgbClr val="000000"/>
                </a:solidFill>
                <a:latin typeface="Times New Roman" panose="02020603050405020304" pitchFamily="18" charset="0"/>
                <a:cs typeface="Times New Roman" panose="02020603050405020304" pitchFamily="18" charset="0"/>
              </a:rPr>
              <a:t>Service Response Time Analysis: </a:t>
            </a:r>
            <a:r>
              <a:rPr lang="en-IN" sz="1600" dirty="0">
                <a:solidFill>
                  <a:srgbClr val="000000"/>
                </a:solidFill>
                <a:latin typeface="Times New Roman" panose="02020603050405020304" pitchFamily="18" charset="0"/>
                <a:cs typeface="Times New Roman" panose="02020603050405020304" pitchFamily="18" charset="0"/>
              </a:rPr>
              <a:t>Analyse response times for customer queries and support requests to assess the efficiency of the customer service team. </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b="1" dirty="0">
                <a:solidFill>
                  <a:srgbClr val="000000"/>
                </a:solidFill>
                <a:latin typeface="Times New Roman" panose="02020603050405020304" pitchFamily="18" charset="0"/>
                <a:cs typeface="Times New Roman" panose="02020603050405020304" pitchFamily="18" charset="0"/>
              </a:rPr>
              <a:t>Customer Segmentation: </a:t>
            </a:r>
            <a:r>
              <a:rPr lang="en-IN" sz="1600" dirty="0">
                <a:solidFill>
                  <a:srgbClr val="000000"/>
                </a:solidFill>
                <a:latin typeface="Times New Roman" panose="02020603050405020304" pitchFamily="18" charset="0"/>
                <a:cs typeface="Times New Roman" panose="02020603050405020304" pitchFamily="18" charset="0"/>
              </a:rPr>
              <a:t>Segment customers based on their demographics, behaviour, and preferences. Understand different customer segments' needs and pain points to tailor services and communications accordingly. </a:t>
            </a:r>
          </a:p>
          <a:p>
            <a:pPr algn="just"/>
            <a:r>
              <a:rPr lang="en-IN" sz="1600" dirty="0">
                <a:solidFill>
                  <a:srgbClr val="000000"/>
                </a:solidFill>
                <a:latin typeface="Times New Roman" panose="02020603050405020304" pitchFamily="18" charset="0"/>
                <a:cs typeface="Times New Roman" panose="02020603050405020304" pitchFamily="18" charset="0"/>
              </a:rPr>
              <a:t>• </a:t>
            </a:r>
            <a:r>
              <a:rPr lang="en-IN" sz="1600" b="1" dirty="0">
                <a:solidFill>
                  <a:srgbClr val="000000"/>
                </a:solidFill>
                <a:latin typeface="Times New Roman" panose="02020603050405020304" pitchFamily="18" charset="0"/>
                <a:cs typeface="Times New Roman" panose="02020603050405020304" pitchFamily="18" charset="0"/>
              </a:rPr>
              <a:t>Trends and Patterns Identification: </a:t>
            </a:r>
            <a:r>
              <a:rPr lang="en-IN" sz="1600" dirty="0">
                <a:solidFill>
                  <a:srgbClr val="000000"/>
                </a:solidFill>
                <a:latin typeface="Times New Roman" panose="02020603050405020304" pitchFamily="18" charset="0"/>
                <a:cs typeface="Times New Roman" panose="02020603050405020304" pitchFamily="18" charset="0"/>
              </a:rPr>
              <a:t>Identify patterns and trends in customer service data to uncover opportunities for process improvements and innovative service offerings. </a:t>
            </a:r>
          </a:p>
        </p:txBody>
      </p:sp>
    </p:spTree>
    <p:extLst>
      <p:ext uri="{BB962C8B-B14F-4D97-AF65-F5344CB8AC3E}">
        <p14:creationId xmlns:p14="http://schemas.microsoft.com/office/powerpoint/2010/main" val="6539403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715992" y="327804"/>
            <a:ext cx="10964173" cy="338554"/>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p:txBody>
      </p:sp>
      <p:sp>
        <p:nvSpPr>
          <p:cNvPr id="3" name="Rectangle 2"/>
          <p:cNvSpPr/>
          <p:nvPr/>
        </p:nvSpPr>
        <p:spPr>
          <a:xfrm>
            <a:off x="715992" y="560088"/>
            <a:ext cx="6409428" cy="1815882"/>
          </a:xfrm>
          <a:prstGeom prst="rect">
            <a:avLst/>
          </a:prstGeom>
        </p:spPr>
        <p:txBody>
          <a:bodyPr wrap="square">
            <a:spAutoFit/>
          </a:bodyPr>
          <a:lstStyle/>
          <a:p>
            <a:pPr algn="just"/>
            <a:r>
              <a:rPr lang="en-IN" sz="1600" b="1" dirty="0" smtClean="0">
                <a:latin typeface="Times New Roman" panose="02020603050405020304" pitchFamily="18" charset="0"/>
                <a:cs typeface="Times New Roman" panose="02020603050405020304" pitchFamily="18" charset="0"/>
              </a:rPr>
              <a:t>2. Data </a:t>
            </a:r>
            <a:r>
              <a:rPr lang="en-IN" sz="1600" b="1" dirty="0">
                <a:latin typeface="Times New Roman" panose="02020603050405020304" pitchFamily="18" charset="0"/>
                <a:cs typeface="Times New Roman" panose="02020603050405020304" pitchFamily="18" charset="0"/>
              </a:rPr>
              <a:t>Understanding: </a:t>
            </a:r>
            <a:r>
              <a:rPr lang="en-IN" sz="1600" dirty="0">
                <a:latin typeface="Times New Roman" panose="02020603050405020304" pitchFamily="18" charset="0"/>
                <a:cs typeface="Times New Roman" panose="02020603050405020304" pitchFamily="18" charset="0"/>
              </a:rPr>
              <a:t>In this phase, data collection, exploration, and initial data quality assessment take place. </a:t>
            </a:r>
            <a:r>
              <a:rPr lang="en-IN" sz="1600" dirty="0" smtClean="0">
                <a:latin typeface="Times New Roman" panose="02020603050405020304" pitchFamily="18" charset="0"/>
                <a:cs typeface="Times New Roman" panose="02020603050405020304" pitchFamily="18" charset="0"/>
              </a:rPr>
              <a:t>It involves </a:t>
            </a:r>
            <a:r>
              <a:rPr lang="en-IN" sz="1600" dirty="0">
                <a:latin typeface="Times New Roman" panose="02020603050405020304" pitchFamily="18" charset="0"/>
                <a:cs typeface="Times New Roman" panose="02020603050405020304" pitchFamily="18" charset="0"/>
              </a:rPr>
              <a:t>understanding the available data sources, their quality, and their potential to meet the project </a:t>
            </a:r>
            <a:r>
              <a:rPr lang="en-IN" sz="1600" dirty="0" smtClean="0">
                <a:latin typeface="Times New Roman" panose="02020603050405020304" pitchFamily="18" charset="0"/>
                <a:cs typeface="Times New Roman" panose="02020603050405020304" pitchFamily="18" charset="0"/>
              </a:rPr>
              <a:t>objectives.</a:t>
            </a:r>
          </a:p>
          <a:p>
            <a:pPr algn="just"/>
            <a:r>
              <a:rPr lang="en-IN" sz="1600" dirty="0" smtClean="0">
                <a:latin typeface="Times New Roman" panose="02020603050405020304" pitchFamily="18" charset="0"/>
                <a:cs typeface="Times New Roman" panose="02020603050405020304" pitchFamily="18" charset="0"/>
              </a:rPr>
              <a:t>Here we have the original data file which will show what is the task which we have to perform and how we have to proceed with it.</a:t>
            </a:r>
          </a:p>
          <a:p>
            <a:endParaRPr lang="en-IN" sz="1600" dirty="0" smtClean="0">
              <a:latin typeface="Times New Roman" panose="02020603050405020304" pitchFamily="18" charset="0"/>
              <a:cs typeface="Times New Roman" panose="02020603050405020304" pitchFamily="18" charset="0"/>
            </a:endParaRPr>
          </a:p>
        </p:txBody>
      </p:sp>
      <p:sp>
        <p:nvSpPr>
          <p:cNvPr id="4" name="Rectangle 3"/>
          <p:cNvSpPr/>
          <p:nvPr/>
        </p:nvSpPr>
        <p:spPr>
          <a:xfrm>
            <a:off x="715992" y="2707587"/>
            <a:ext cx="6409427" cy="1354217"/>
          </a:xfrm>
          <a:prstGeom prst="rect">
            <a:avLst/>
          </a:prstGeom>
        </p:spPr>
        <p:txBody>
          <a:bodyPr wrap="square">
            <a:spAutoFit/>
          </a:bodyPr>
          <a:lstStyle/>
          <a:p>
            <a:pPr algn="just"/>
            <a:r>
              <a:rPr lang="en-IN" sz="1600" b="1" dirty="0">
                <a:latin typeface="Times New Roman" panose="02020603050405020304" pitchFamily="18" charset="0"/>
                <a:cs typeface="Times New Roman" panose="02020603050405020304" pitchFamily="18" charset="0"/>
              </a:rPr>
              <a:t>3. Data Preparation:</a:t>
            </a:r>
            <a:r>
              <a:rPr lang="en-IN" sz="1600" dirty="0">
                <a:latin typeface="Times New Roman" panose="02020603050405020304" pitchFamily="18" charset="0"/>
                <a:cs typeface="Times New Roman" panose="02020603050405020304" pitchFamily="18" charset="0"/>
              </a:rPr>
              <a:t> This phase involves cleaning, transforming, and pre-processing the data to make it suitable </a:t>
            </a:r>
            <a:r>
              <a:rPr lang="en-IN" sz="1600" dirty="0" smtClean="0">
                <a:latin typeface="Times New Roman" panose="02020603050405020304" pitchFamily="18" charset="0"/>
                <a:cs typeface="Times New Roman" panose="02020603050405020304" pitchFamily="18" charset="0"/>
              </a:rPr>
              <a:t>for analysis</a:t>
            </a:r>
            <a:r>
              <a:rPr lang="en-IN" sz="1600" dirty="0">
                <a:latin typeface="Times New Roman" panose="02020603050405020304" pitchFamily="18" charset="0"/>
                <a:cs typeface="Times New Roman" panose="02020603050405020304" pitchFamily="18" charset="0"/>
              </a:rPr>
              <a:t>. Tasks include dealing with </a:t>
            </a:r>
            <a:r>
              <a:rPr lang="en-IN" sz="1600" dirty="0" smtClean="0">
                <a:latin typeface="Times New Roman" panose="02020603050405020304" pitchFamily="18" charset="0"/>
                <a:cs typeface="Times New Roman" panose="02020603050405020304" pitchFamily="18" charset="0"/>
              </a:rPr>
              <a:t>correction of file type, missing </a:t>
            </a:r>
            <a:r>
              <a:rPr lang="en-IN" sz="1600" dirty="0">
                <a:latin typeface="Times New Roman" panose="02020603050405020304" pitchFamily="18" charset="0"/>
                <a:cs typeface="Times New Roman" panose="02020603050405020304" pitchFamily="18" charset="0"/>
              </a:rPr>
              <a:t>values, handling outliers</a:t>
            </a:r>
            <a:r>
              <a:rPr lang="en-IN" sz="1600" dirty="0" smtClean="0">
                <a:latin typeface="Times New Roman" panose="02020603050405020304" pitchFamily="18" charset="0"/>
                <a:cs typeface="Times New Roman" panose="02020603050405020304" pitchFamily="18" charset="0"/>
              </a:rPr>
              <a:t>, removing duplicates </a:t>
            </a:r>
            <a:r>
              <a:rPr lang="en-IN" sz="1600" dirty="0">
                <a:latin typeface="Times New Roman" panose="02020603050405020304" pitchFamily="18" charset="0"/>
                <a:cs typeface="Times New Roman" panose="02020603050405020304" pitchFamily="18" charset="0"/>
              </a:rPr>
              <a:t>and transforming data into a usable format.</a:t>
            </a:r>
          </a:p>
          <a:p>
            <a:endParaRPr lang="en-IN" dirty="0">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38268366"/>
              </p:ext>
            </p:extLst>
          </p:nvPr>
        </p:nvGraphicFramePr>
        <p:xfrm>
          <a:off x="7125420" y="653641"/>
          <a:ext cx="2044459" cy="1132027"/>
        </p:xfrm>
        <a:graphic>
          <a:graphicData uri="http://schemas.openxmlformats.org/presentationml/2006/ole">
            <mc:AlternateContent xmlns:mc="http://schemas.openxmlformats.org/markup-compatibility/2006">
              <mc:Choice xmlns:v="urn:schemas-microsoft-com:vml" Requires="v">
                <p:oleObj spid="_x0000_s1061" name="Macro-Enabled Worksheet" showAsIcon="1" r:id="rId4" imgW="914400" imgH="792360" progId="Excel.SheetMacroEnabled.12">
                  <p:embed/>
                </p:oleObj>
              </mc:Choice>
              <mc:Fallback>
                <p:oleObj name="Macro-Enabled Worksheet" showAsIcon="1" r:id="rId4" imgW="914400" imgH="792360" progId="Excel.SheetMacroEnabled.12">
                  <p:embed/>
                  <p:pic>
                    <p:nvPicPr>
                      <p:cNvPr id="0" name=""/>
                      <p:cNvPicPr/>
                      <p:nvPr/>
                    </p:nvPicPr>
                    <p:blipFill>
                      <a:blip r:embed="rId5"/>
                      <a:stretch>
                        <a:fillRect/>
                      </a:stretch>
                    </p:blipFill>
                    <p:spPr>
                      <a:xfrm>
                        <a:off x="7125420" y="653641"/>
                        <a:ext cx="2044459" cy="1132027"/>
                      </a:xfrm>
                      <a:prstGeom prst="rect">
                        <a:avLst/>
                      </a:prstGeom>
                    </p:spPr>
                  </p:pic>
                </p:oleObj>
              </mc:Fallback>
            </mc:AlternateContent>
          </a:graphicData>
        </a:graphic>
      </p:graphicFrame>
      <p:sp>
        <p:nvSpPr>
          <p:cNvPr id="6" name="Rectangle 5"/>
          <p:cNvSpPr/>
          <p:nvPr/>
        </p:nvSpPr>
        <p:spPr>
          <a:xfrm>
            <a:off x="715993" y="4461913"/>
            <a:ext cx="11041812" cy="1600438"/>
          </a:xfrm>
          <a:prstGeom prst="rect">
            <a:avLst/>
          </a:prstGeom>
        </p:spPr>
        <p:txBody>
          <a:bodyPr wrap="square">
            <a:spAutoFit/>
          </a:bodyPr>
          <a:lstStyle/>
          <a:p>
            <a:pPr algn="just"/>
            <a:r>
              <a:rPr lang="en-IN" b="1" dirty="0">
                <a:latin typeface="Times New Roman" panose="02020603050405020304" pitchFamily="18" charset="0"/>
                <a:cs typeface="Times New Roman" panose="02020603050405020304" pitchFamily="18" charset="0"/>
              </a:rPr>
              <a:t>4</a:t>
            </a:r>
            <a:r>
              <a:rPr lang="en-IN" sz="1600" b="1" dirty="0">
                <a:latin typeface="Times New Roman" panose="02020603050405020304" pitchFamily="18" charset="0"/>
                <a:cs typeface="Times New Roman" panose="02020603050405020304" pitchFamily="18" charset="0"/>
              </a:rPr>
              <a:t>. </a:t>
            </a:r>
            <a:r>
              <a:rPr lang="en-IN" sz="1600" b="1" dirty="0" err="1">
                <a:latin typeface="Times New Roman" panose="02020603050405020304" pitchFamily="18" charset="0"/>
                <a:cs typeface="Times New Roman" panose="02020603050405020304" pitchFamily="18" charset="0"/>
              </a:rPr>
              <a:t>Modeling</a:t>
            </a:r>
            <a:r>
              <a:rPr lang="en-IN" sz="1600" b="1"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 In this phase, various </a:t>
            </a:r>
            <a:r>
              <a:rPr lang="en-IN" sz="1600" dirty="0" err="1">
                <a:latin typeface="Times New Roman" panose="02020603050405020304" pitchFamily="18" charset="0"/>
                <a:cs typeface="Times New Roman" panose="02020603050405020304" pitchFamily="18" charset="0"/>
              </a:rPr>
              <a:t>modeling</a:t>
            </a:r>
            <a:r>
              <a:rPr lang="en-IN" sz="1600" dirty="0">
                <a:latin typeface="Times New Roman" panose="02020603050405020304" pitchFamily="18" charset="0"/>
                <a:cs typeface="Times New Roman" panose="02020603050405020304" pitchFamily="18" charset="0"/>
              </a:rPr>
              <a:t> techniques are selected and applied to the prepared dataset. </a:t>
            </a:r>
            <a:r>
              <a:rPr lang="en-IN" sz="1600" dirty="0" smtClean="0">
                <a:latin typeface="Times New Roman" panose="02020603050405020304" pitchFamily="18" charset="0"/>
                <a:cs typeface="Times New Roman" panose="02020603050405020304" pitchFamily="18" charset="0"/>
              </a:rPr>
              <a:t>Different algorithms and</a:t>
            </a:r>
          </a:p>
          <a:p>
            <a:pPr algn="just"/>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methodologies </a:t>
            </a:r>
            <a:r>
              <a:rPr lang="en-IN" sz="1600" dirty="0">
                <a:latin typeface="Times New Roman" panose="02020603050405020304" pitchFamily="18" charset="0"/>
                <a:cs typeface="Times New Roman" panose="02020603050405020304" pitchFamily="18" charset="0"/>
              </a:rPr>
              <a:t>are used to build and assess models based on the business problem.</a:t>
            </a:r>
          </a:p>
          <a:p>
            <a:pPr algn="just"/>
            <a:r>
              <a:rPr lang="en-IN" sz="1600" dirty="0">
                <a:latin typeface="Times New Roman" panose="02020603050405020304" pitchFamily="18" charset="0"/>
                <a:cs typeface="Times New Roman" panose="02020603050405020304" pitchFamily="18" charset="0"/>
              </a:rPr>
              <a:t>    For this projects we have use different Pivot tables, charts and slicers according to the requirement and analysis.</a:t>
            </a:r>
          </a:p>
          <a:p>
            <a:pPr algn="just"/>
            <a:r>
              <a:rPr lang="en-IN" sz="1600" dirty="0">
                <a:latin typeface="Times New Roman" panose="02020603050405020304" pitchFamily="18" charset="0"/>
                <a:cs typeface="Times New Roman" panose="02020603050405020304" pitchFamily="18" charset="0"/>
              </a:rPr>
              <a:t>    </a:t>
            </a:r>
            <a:endParaRPr lang="en-IN" sz="1600" dirty="0" smtClean="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We </a:t>
            </a:r>
            <a:r>
              <a:rPr lang="en-IN" sz="1600" dirty="0">
                <a:latin typeface="Times New Roman" panose="02020603050405020304" pitchFamily="18" charset="0"/>
                <a:cs typeface="Times New Roman" panose="02020603050405020304" pitchFamily="18" charset="0"/>
              </a:rPr>
              <a:t>have in total of five goals that we have to achieve based on the given data :</a:t>
            </a:r>
          </a:p>
          <a:p>
            <a:pPr algn="just"/>
            <a:endParaRPr lang="en-IN" sz="1600" dirty="0"/>
          </a:p>
        </p:txBody>
      </p:sp>
      <p:graphicFrame>
        <p:nvGraphicFramePr>
          <p:cNvPr id="7" name="Object 6"/>
          <p:cNvGraphicFramePr>
            <a:graphicFrameLocks noChangeAspect="1"/>
          </p:cNvGraphicFramePr>
          <p:nvPr>
            <p:extLst>
              <p:ext uri="{D42A27DB-BD31-4B8C-83A1-F6EECF244321}">
                <p14:modId xmlns:p14="http://schemas.microsoft.com/office/powerpoint/2010/main" val="2923324268"/>
              </p:ext>
            </p:extLst>
          </p:nvPr>
        </p:nvGraphicFramePr>
        <p:xfrm>
          <a:off x="7362645" y="2828818"/>
          <a:ext cx="1673525" cy="1027570"/>
        </p:xfrm>
        <a:graphic>
          <a:graphicData uri="http://schemas.openxmlformats.org/presentationml/2006/ole">
            <mc:AlternateContent xmlns:mc="http://schemas.openxmlformats.org/markup-compatibility/2006">
              <mc:Choice xmlns:v="urn:schemas-microsoft-com:vml" Requires="v">
                <p:oleObj spid="_x0000_s1062" name="Worksheet" showAsIcon="1" r:id="rId6" imgW="914400" imgH="792360" progId="Excel.Sheet.12">
                  <p:embed/>
                </p:oleObj>
              </mc:Choice>
              <mc:Fallback>
                <p:oleObj name="Worksheet" showAsIcon="1" r:id="rId6" imgW="914400" imgH="792360" progId="Excel.Sheet.12">
                  <p:embed/>
                  <p:pic>
                    <p:nvPicPr>
                      <p:cNvPr id="0" name=""/>
                      <p:cNvPicPr/>
                      <p:nvPr/>
                    </p:nvPicPr>
                    <p:blipFill>
                      <a:blip r:embed="rId7"/>
                      <a:stretch>
                        <a:fillRect/>
                      </a:stretch>
                    </p:blipFill>
                    <p:spPr>
                      <a:xfrm>
                        <a:off x="7362645" y="2828818"/>
                        <a:ext cx="1673525" cy="1027570"/>
                      </a:xfrm>
                      <a:prstGeom prst="rect">
                        <a:avLst/>
                      </a:prstGeom>
                    </p:spPr>
                  </p:pic>
                </p:oleObj>
              </mc:Fallback>
            </mc:AlternateContent>
          </a:graphicData>
        </a:graphic>
      </p:graphicFrame>
    </p:spTree>
    <p:extLst>
      <p:ext uri="{BB962C8B-B14F-4D97-AF65-F5344CB8AC3E}">
        <p14:creationId xmlns:p14="http://schemas.microsoft.com/office/powerpoint/2010/main" val="38802183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51"/>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715992" y="327804"/>
            <a:ext cx="10964173" cy="338554"/>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p:txBody>
      </p:sp>
      <p:sp>
        <p:nvSpPr>
          <p:cNvPr id="4" name="Rectangle 3"/>
          <p:cNvSpPr/>
          <p:nvPr/>
        </p:nvSpPr>
        <p:spPr>
          <a:xfrm>
            <a:off x="715991" y="666358"/>
            <a:ext cx="10964173" cy="584775"/>
          </a:xfrm>
          <a:prstGeom prst="rect">
            <a:avLst/>
          </a:prstGeom>
        </p:spPr>
        <p:txBody>
          <a:bodyPr wrap="square">
            <a:spAutoFit/>
          </a:bodyPr>
          <a:lstStyle/>
          <a:p>
            <a:pPr marL="342900" indent="-342900" algn="just">
              <a:buFont typeface="+mj-lt"/>
              <a:buAutoNum type="alphaUcPeriod"/>
            </a:pPr>
            <a:r>
              <a:rPr lang="en-IN" sz="1600" b="1" dirty="0">
                <a:latin typeface="Times New Roman" panose="02020603050405020304" pitchFamily="18" charset="0"/>
                <a:cs typeface="Times New Roman" panose="02020603050405020304" pitchFamily="18" charset="0"/>
              </a:rPr>
              <a:t>Customer Sentiment Analysis : </a:t>
            </a:r>
            <a:r>
              <a:rPr lang="en-IN" sz="1600" dirty="0">
                <a:latin typeface="Times New Roman" panose="02020603050405020304" pitchFamily="18" charset="0"/>
                <a:cs typeface="Times New Roman" panose="02020603050405020304" pitchFamily="18" charset="0"/>
              </a:rPr>
              <a:t>Here we have performed sentiment analysis on customer </a:t>
            </a:r>
            <a:r>
              <a:rPr lang="en-IN" sz="1600" dirty="0" smtClean="0">
                <a:latin typeface="Times New Roman" panose="02020603050405020304" pitchFamily="18" charset="0"/>
                <a:cs typeface="Times New Roman" panose="02020603050405020304" pitchFamily="18" charset="0"/>
              </a:rPr>
              <a:t>interactions through Pie chart and </a:t>
            </a:r>
            <a:r>
              <a:rPr lang="en-IN" sz="1600" dirty="0">
                <a:latin typeface="Times New Roman" panose="02020603050405020304" pitchFamily="18" charset="0"/>
                <a:cs typeface="Times New Roman" panose="02020603050405020304" pitchFamily="18" charset="0"/>
              </a:rPr>
              <a:t>Identified positive, negative, and neutral sentiments expressed by customers to understand overall satisfaction levels. </a:t>
            </a:r>
          </a:p>
        </p:txBody>
      </p:sp>
      <p:graphicFrame>
        <p:nvGraphicFramePr>
          <p:cNvPr id="12" name="Chart 11"/>
          <p:cNvGraphicFramePr/>
          <p:nvPr>
            <p:extLst>
              <p:ext uri="{D42A27DB-BD31-4B8C-83A1-F6EECF244321}">
                <p14:modId xmlns:p14="http://schemas.microsoft.com/office/powerpoint/2010/main" val="2085485561"/>
              </p:ext>
            </p:extLst>
          </p:nvPr>
        </p:nvGraphicFramePr>
        <p:xfrm>
          <a:off x="928297" y="1589688"/>
          <a:ext cx="8647023" cy="45399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33828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51"/>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715992" y="327804"/>
            <a:ext cx="10964173" cy="338554"/>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p:txBody>
      </p:sp>
      <p:sp>
        <p:nvSpPr>
          <p:cNvPr id="5" name="Rectangle 4"/>
          <p:cNvSpPr/>
          <p:nvPr/>
        </p:nvSpPr>
        <p:spPr>
          <a:xfrm>
            <a:off x="715992" y="666358"/>
            <a:ext cx="10964173" cy="584775"/>
          </a:xfrm>
          <a:prstGeom prst="rect">
            <a:avLst/>
          </a:prstGeom>
        </p:spPr>
        <p:txBody>
          <a:bodyPr wrap="square">
            <a:spAutoFit/>
          </a:bodyPr>
          <a:lstStyle/>
          <a:p>
            <a:pPr algn="just"/>
            <a:r>
              <a:rPr lang="en-IN" sz="1600" b="1" dirty="0" smtClean="0">
                <a:solidFill>
                  <a:srgbClr val="000000"/>
                </a:solidFill>
                <a:latin typeface="Times New Roman" panose="02020603050405020304" pitchFamily="18" charset="0"/>
                <a:cs typeface="Times New Roman" panose="02020603050405020304" pitchFamily="18" charset="0"/>
              </a:rPr>
              <a:t>B. Root </a:t>
            </a:r>
            <a:r>
              <a:rPr lang="en-IN" sz="1600" b="1" dirty="0">
                <a:solidFill>
                  <a:srgbClr val="000000"/>
                </a:solidFill>
                <a:latin typeface="Times New Roman" panose="02020603050405020304" pitchFamily="18" charset="0"/>
                <a:cs typeface="Times New Roman" panose="02020603050405020304" pitchFamily="18" charset="0"/>
              </a:rPr>
              <a:t>Cause </a:t>
            </a:r>
            <a:r>
              <a:rPr lang="en-IN" sz="1600" b="1" dirty="0" smtClean="0">
                <a:solidFill>
                  <a:srgbClr val="000000"/>
                </a:solidFill>
                <a:latin typeface="Times New Roman" panose="02020603050405020304" pitchFamily="18" charset="0"/>
                <a:cs typeface="Times New Roman" panose="02020603050405020304" pitchFamily="18" charset="0"/>
              </a:rPr>
              <a:t>Analysis:</a:t>
            </a:r>
            <a:r>
              <a:rPr lang="en-IN" sz="1600" dirty="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We</a:t>
            </a:r>
            <a:r>
              <a:rPr lang="en-IN" sz="1600" b="1" dirty="0" smtClean="0">
                <a:solidFill>
                  <a:srgbClr val="000000"/>
                </a:solidFill>
                <a:latin typeface="Times New Roman" panose="02020603050405020304" pitchFamily="18" charset="0"/>
                <a:cs typeface="Times New Roman" panose="02020603050405020304" pitchFamily="18" charset="0"/>
              </a:rPr>
              <a:t> </a:t>
            </a:r>
            <a:r>
              <a:rPr lang="en-IN" sz="1600" dirty="0" smtClean="0">
                <a:solidFill>
                  <a:srgbClr val="000000"/>
                </a:solidFill>
                <a:latin typeface="Times New Roman" panose="02020603050405020304" pitchFamily="18" charset="0"/>
                <a:cs typeface="Times New Roman" panose="02020603050405020304" pitchFamily="18" charset="0"/>
              </a:rPr>
              <a:t>have investigated </a:t>
            </a:r>
            <a:r>
              <a:rPr lang="en-IN" sz="1600" dirty="0">
                <a:solidFill>
                  <a:srgbClr val="000000"/>
                </a:solidFill>
                <a:latin typeface="Times New Roman" panose="02020603050405020304" pitchFamily="18" charset="0"/>
                <a:cs typeface="Times New Roman" panose="02020603050405020304" pitchFamily="18" charset="0"/>
              </a:rPr>
              <a:t>common customer complaints. Pinpoint recurring problems to address them proactively and prevent future escalations. </a:t>
            </a:r>
          </a:p>
        </p:txBody>
      </p:sp>
      <p:graphicFrame>
        <p:nvGraphicFramePr>
          <p:cNvPr id="13" name="Object 12"/>
          <p:cNvGraphicFramePr>
            <a:graphicFrameLocks noChangeAspect="1"/>
          </p:cNvGraphicFramePr>
          <p:nvPr>
            <p:extLst>
              <p:ext uri="{D42A27DB-BD31-4B8C-83A1-F6EECF244321}">
                <p14:modId xmlns:p14="http://schemas.microsoft.com/office/powerpoint/2010/main" val="1174075615"/>
              </p:ext>
            </p:extLst>
          </p:nvPr>
        </p:nvGraphicFramePr>
        <p:xfrm>
          <a:off x="715963" y="1589088"/>
          <a:ext cx="10999787" cy="4565650"/>
        </p:xfrm>
        <a:graphic>
          <a:graphicData uri="http://schemas.openxmlformats.org/presentationml/2006/ole">
            <mc:AlternateContent xmlns:mc="http://schemas.openxmlformats.org/markup-compatibility/2006">
              <mc:Choice xmlns:v="urn:schemas-microsoft-com:vml" Requires="v">
                <p:oleObj spid="_x0000_s3090" name="Worksheet" r:id="rId4" imgW="9235440" imgH="3665370" progId="Excel.Sheet.12">
                  <p:embed/>
                </p:oleObj>
              </mc:Choice>
              <mc:Fallback>
                <p:oleObj name="Worksheet" r:id="rId4" imgW="9235440" imgH="3665370" progId="Excel.Sheet.12">
                  <p:embed/>
                  <p:pic>
                    <p:nvPicPr>
                      <p:cNvPr id="0" name=""/>
                      <p:cNvPicPr/>
                      <p:nvPr/>
                    </p:nvPicPr>
                    <p:blipFill>
                      <a:blip r:embed="rId5"/>
                      <a:stretch>
                        <a:fillRect/>
                      </a:stretch>
                    </p:blipFill>
                    <p:spPr>
                      <a:xfrm>
                        <a:off x="715963" y="1589088"/>
                        <a:ext cx="10999787" cy="4565650"/>
                      </a:xfrm>
                      <a:prstGeom prst="rect">
                        <a:avLst/>
                      </a:prstGeom>
                    </p:spPr>
                  </p:pic>
                </p:oleObj>
              </mc:Fallback>
            </mc:AlternateContent>
          </a:graphicData>
        </a:graphic>
      </p:graphicFrame>
    </p:spTree>
    <p:extLst>
      <p:ext uri="{BB962C8B-B14F-4D97-AF65-F5344CB8AC3E}">
        <p14:creationId xmlns:p14="http://schemas.microsoft.com/office/powerpoint/2010/main" val="28516973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51"/>
            <a:ext cx="12192000" cy="6858001"/>
          </a:xfrm>
          <a:prstGeom prst="rect">
            <a:avLst/>
          </a:prstGeom>
          <a:ln>
            <a:noFill/>
          </a:ln>
          <a:effectLst/>
          <a:scene3d>
            <a:camera prst="orthographicFront">
              <a:rot lat="0" lon="0" rev="0"/>
            </a:camera>
            <a:lightRig rig="chilly" dir="t">
              <a:rot lat="0" lon="0" rev="18480000"/>
            </a:lightRig>
          </a:scene3d>
          <a:sp3d prstMaterial="clear">
            <a:bevelT h="63500" prst="angle"/>
          </a:sp3d>
        </p:spPr>
      </p:pic>
      <p:sp>
        <p:nvSpPr>
          <p:cNvPr id="2" name="TextBox 1"/>
          <p:cNvSpPr txBox="1"/>
          <p:nvPr/>
        </p:nvSpPr>
        <p:spPr>
          <a:xfrm>
            <a:off x="715992" y="327804"/>
            <a:ext cx="10964173" cy="338554"/>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p:txBody>
      </p:sp>
      <p:sp>
        <p:nvSpPr>
          <p:cNvPr id="3" name="Rectangle 2"/>
          <p:cNvSpPr/>
          <p:nvPr/>
        </p:nvSpPr>
        <p:spPr>
          <a:xfrm>
            <a:off x="715991" y="666358"/>
            <a:ext cx="10964173" cy="646331"/>
          </a:xfrm>
          <a:prstGeom prst="rect">
            <a:avLst/>
          </a:prstGeom>
        </p:spPr>
        <p:txBody>
          <a:bodyPr wrap="square">
            <a:spAutoFit/>
          </a:bodyPr>
          <a:lstStyle/>
          <a:p>
            <a:r>
              <a:rPr lang="en-IN" b="1" dirty="0" smtClean="0">
                <a:solidFill>
                  <a:srgbClr val="000000"/>
                </a:solidFill>
                <a:latin typeface="Times New Roman" panose="02020603050405020304" pitchFamily="18" charset="0"/>
                <a:cs typeface="Times New Roman" panose="02020603050405020304" pitchFamily="18" charset="0"/>
              </a:rPr>
              <a:t>C. Service </a:t>
            </a:r>
            <a:r>
              <a:rPr lang="en-IN" b="1" dirty="0">
                <a:solidFill>
                  <a:srgbClr val="000000"/>
                </a:solidFill>
                <a:latin typeface="Times New Roman" panose="02020603050405020304" pitchFamily="18" charset="0"/>
                <a:cs typeface="Times New Roman" panose="02020603050405020304" pitchFamily="18" charset="0"/>
              </a:rPr>
              <a:t>Response Time Analysis: </a:t>
            </a:r>
            <a:r>
              <a:rPr lang="en-IN" dirty="0">
                <a:solidFill>
                  <a:srgbClr val="000000"/>
                </a:solidFill>
                <a:latin typeface="Times New Roman" panose="02020603050405020304" pitchFamily="18" charset="0"/>
                <a:cs typeface="Times New Roman" panose="02020603050405020304" pitchFamily="18" charset="0"/>
              </a:rPr>
              <a:t>Analyse response times for customer queries and support requests to assess the efficiency of the customer service team. </a:t>
            </a:r>
            <a:endParaRPr lang="en-IN" dirty="0"/>
          </a:p>
        </p:txBody>
      </p:sp>
      <p:graphicFrame>
        <p:nvGraphicFramePr>
          <p:cNvPr id="5" name="Object 4"/>
          <p:cNvGraphicFramePr>
            <a:graphicFrameLocks noChangeAspect="1"/>
          </p:cNvGraphicFramePr>
          <p:nvPr>
            <p:extLst>
              <p:ext uri="{D42A27DB-BD31-4B8C-83A1-F6EECF244321}">
                <p14:modId xmlns:p14="http://schemas.microsoft.com/office/powerpoint/2010/main" val="1100391939"/>
              </p:ext>
            </p:extLst>
          </p:nvPr>
        </p:nvGraphicFramePr>
        <p:xfrm>
          <a:off x="715963" y="1470025"/>
          <a:ext cx="10507662" cy="4679950"/>
        </p:xfrm>
        <a:graphic>
          <a:graphicData uri="http://schemas.openxmlformats.org/presentationml/2006/ole">
            <mc:AlternateContent xmlns:mc="http://schemas.openxmlformats.org/markup-compatibility/2006">
              <mc:Choice xmlns:v="urn:schemas-microsoft-com:vml" Requires="v">
                <p:oleObj spid="_x0000_s4105" name="Worksheet" r:id="rId4" imgW="10507945" imgH="4762508" progId="Excel.Sheet.12">
                  <p:embed/>
                </p:oleObj>
              </mc:Choice>
              <mc:Fallback>
                <p:oleObj name="Worksheet" r:id="rId4" imgW="10507945" imgH="4762508" progId="Excel.Sheet.12">
                  <p:embed/>
                  <p:pic>
                    <p:nvPicPr>
                      <p:cNvPr id="0" name=""/>
                      <p:cNvPicPr/>
                      <p:nvPr/>
                    </p:nvPicPr>
                    <p:blipFill>
                      <a:blip r:embed="rId5"/>
                      <a:stretch>
                        <a:fillRect/>
                      </a:stretch>
                    </p:blipFill>
                    <p:spPr>
                      <a:xfrm>
                        <a:off x="715963" y="1470025"/>
                        <a:ext cx="10507662" cy="4679950"/>
                      </a:xfrm>
                      <a:prstGeom prst="rect">
                        <a:avLst/>
                      </a:prstGeom>
                    </p:spPr>
                  </p:pic>
                </p:oleObj>
              </mc:Fallback>
            </mc:AlternateContent>
          </a:graphicData>
        </a:graphic>
      </p:graphicFrame>
    </p:spTree>
    <p:extLst>
      <p:ext uri="{BB962C8B-B14F-4D97-AF65-F5344CB8AC3E}">
        <p14:creationId xmlns:p14="http://schemas.microsoft.com/office/powerpoint/2010/main" val="1221182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1209</TotalTime>
  <Words>1251</Words>
  <Application>Microsoft Office PowerPoint</Application>
  <PresentationFormat>Widescreen</PresentationFormat>
  <Paragraphs>158</Paragraphs>
  <Slides>13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13</vt:i4>
      </vt:variant>
    </vt:vector>
  </HeadingPairs>
  <TitlesOfParts>
    <vt:vector size="22" baseType="lpstr">
      <vt:lpstr>Arial</vt:lpstr>
      <vt:lpstr>Calibri</vt:lpstr>
      <vt:lpstr>Calibri Light</vt:lpstr>
      <vt:lpstr>Times New Roman</vt:lpstr>
      <vt:lpstr>Wingdings</vt:lpstr>
      <vt:lpstr>Office Theme</vt:lpstr>
      <vt:lpstr>Macro-Enabled Worksheet</vt:lpstr>
      <vt:lpstr>Worksheet</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J P Singh</dc:creator>
  <cp:lastModifiedBy>Dr. J P Singh</cp:lastModifiedBy>
  <cp:revision>53</cp:revision>
  <dcterms:created xsi:type="dcterms:W3CDTF">2023-11-03T15:57:16Z</dcterms:created>
  <dcterms:modified xsi:type="dcterms:W3CDTF">2023-11-17T12:44:04Z</dcterms:modified>
</cp:coreProperties>
</file>